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75" r:id="rId7"/>
    <p:sldId id="261" r:id="rId8"/>
    <p:sldId id="276" r:id="rId9"/>
    <p:sldId id="277" r:id="rId10"/>
    <p:sldId id="280" r:id="rId11"/>
    <p:sldId id="285" r:id="rId12"/>
    <p:sldId id="283" r:id="rId13"/>
    <p:sldId id="284" r:id="rId14"/>
    <p:sldId id="281" r:id="rId15"/>
    <p:sldId id="282" r:id="rId16"/>
    <p:sldId id="262" r:id="rId17"/>
    <p:sldId id="278" r:id="rId18"/>
    <p:sldId id="279" r:id="rId19"/>
    <p:sldId id="286" r:id="rId20"/>
    <p:sldId id="287" r:id="rId21"/>
    <p:sldId id="288" r:id="rId22"/>
    <p:sldId id="271" r:id="rId23"/>
  </p:sldIdLst>
  <p:sldSz cx="18288000" cy="10287000"/>
  <p:notesSz cx="6858000" cy="9144000"/>
  <p:embeddedFontLst>
    <p:embeddedFont>
      <p:font typeface="Audi Type" panose="020B0503040200000003" pitchFamily="34" charset="0"/>
      <p:regular r:id="rId25"/>
      <p:bold r:id="rId26"/>
    </p:embeddedFont>
    <p:embeddedFont>
      <p:font typeface="NanumGothic" panose="020D0604000000000000" pitchFamily="50" charset="-127"/>
      <p:regular r:id="rId27"/>
      <p:bold r:id="rId28"/>
    </p:embeddedFont>
    <p:embeddedFont>
      <p:font typeface="맑은 고딕" panose="020B0503020000020004" pitchFamily="50" charset="-127"/>
      <p:regular r:id="rId29"/>
      <p:bold r:id="rId30"/>
    </p:embeddedFont>
    <p:embeddedFont>
      <p:font typeface="Nanum Myeongjo Regular Bold" panose="020B0600000101010101" charset="-127"/>
      <p:regular r:id="rId31"/>
    </p:embeddedFont>
    <p:embeddedFont>
      <p:font typeface="Calibri" panose="020F0502020204030204" pitchFamily="34" charset="0"/>
      <p:regular r:id="rId32"/>
      <p:bold r:id="rId33"/>
      <p:italic r:id="rId34"/>
      <p:boldItalic r:id="rId35"/>
    </p:embeddedFont>
    <p:embeddedFont>
      <p:font typeface="Crimson Roman Bold" panose="020B0600000101010101" charset="0"/>
      <p:regular r:id="rId36"/>
    </p:embeddedFont>
    <p:embeddedFont>
      <p:font typeface="Source Han Sans KR Medium" panose="020B0600000101010101" charset="-127"/>
      <p:regular r:id="rId37"/>
    </p:embeddedFont>
    <p:embeddedFont>
      <p:font typeface="Source Han Sans KR Normal" panose="020B0600000101010101" charset="-127"/>
      <p:regular r:id="rId38"/>
    </p:embeddedFont>
    <p:embeddedFont>
      <p:font typeface="경기천년제목 Bold" panose="02020803020101020101" pitchFamily="18" charset="-127"/>
      <p:bold r:id="rId39"/>
    </p:embeddedFont>
    <p:embeddedFont>
      <p:font typeface="Abyssinica SIL" panose="02000000000000000000" pitchFamily="2" charset="0"/>
      <p:regular r:id="rId40"/>
    </p:embeddedFont>
    <p:embeddedFont>
      <p:font typeface="Source Han Sans KR Normal Bold" panose="020B0600000101010101" charset="-127"/>
      <p:regular r:id="rId4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F0EB"/>
    <a:srgbClr val="000000"/>
    <a:srgbClr val="F2F2F2"/>
    <a:srgbClr val="4C4C4C"/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3" d="100"/>
          <a:sy n="73" d="100"/>
        </p:scale>
        <p:origin x="594" y="5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font" Target="fonts/font15.fntdata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font" Target="fonts/font16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font" Target="fonts/font14.fntdata"/><Relationship Id="rId20" Type="http://schemas.openxmlformats.org/officeDocument/2006/relationships/slide" Target="slides/slide19.xml"/><Relationship Id="rId41" Type="http://schemas.openxmlformats.org/officeDocument/2006/relationships/font" Target="fonts/font1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7CAF12-19B7-4919-87D3-639878415BC4}" type="datetimeFigureOut">
              <a:rPr lang="ko-KR" altLang="en-US" smtClean="0"/>
              <a:t>2022-09-29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3B135D-D096-4F73-8770-16825E1945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6160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3B135D-D096-4F73-8770-16825E194515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91219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9/29/2022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9/29/2022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7" Type="http://schemas.openxmlformats.org/officeDocument/2006/relationships/image" Target="../media/image31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jpg"/><Relationship Id="rId5" Type="http://schemas.openxmlformats.org/officeDocument/2006/relationships/image" Target="../media/image29.jpg"/><Relationship Id="rId4" Type="http://schemas.openxmlformats.org/officeDocument/2006/relationships/image" Target="../media/image28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4800" y="-38100"/>
            <a:ext cx="19151031" cy="88773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0" y="-114300"/>
            <a:ext cx="18513265" cy="10536043"/>
            <a:chOff x="0" y="0"/>
            <a:chExt cx="4875922" cy="277492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75922" cy="2774925"/>
            </a:xfrm>
            <a:custGeom>
              <a:avLst/>
              <a:gdLst/>
              <a:ahLst/>
              <a:cxnLst/>
              <a:rect l="l" t="t" r="r" b="b"/>
              <a:pathLst>
                <a:path w="4875922" h="2774925">
                  <a:moveTo>
                    <a:pt x="0" y="0"/>
                  </a:moveTo>
                  <a:lnTo>
                    <a:pt x="4875922" y="0"/>
                  </a:lnTo>
                  <a:lnTo>
                    <a:pt x="4875922" y="2774925"/>
                  </a:lnTo>
                  <a:lnTo>
                    <a:pt x="0" y="2774925"/>
                  </a:lnTo>
                  <a:close/>
                </a:path>
              </a:pathLst>
            </a:custGeom>
            <a:solidFill>
              <a:srgbClr val="AB9E9C">
                <a:alpha val="29804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6" name="AutoShape 6"/>
          <p:cNvSpPr/>
          <p:nvPr/>
        </p:nvSpPr>
        <p:spPr>
          <a:xfrm>
            <a:off x="1066800" y="9867900"/>
            <a:ext cx="16365656" cy="0"/>
          </a:xfrm>
          <a:prstGeom prst="line">
            <a:avLst/>
          </a:prstGeom>
          <a:ln w="19050" cap="flat">
            <a:solidFill>
              <a:srgbClr val="665653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TextBox 7"/>
          <p:cNvSpPr txBox="1"/>
          <p:nvPr/>
        </p:nvSpPr>
        <p:spPr>
          <a:xfrm>
            <a:off x="10668000" y="2321297"/>
            <a:ext cx="6934200" cy="16030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12499"/>
              </a:lnSpc>
            </a:pPr>
            <a:r>
              <a:rPr lang="ko-KR" altLang="en-US" sz="9999" spc="-399" dirty="0" smtClean="0">
                <a:solidFill>
                  <a:srgbClr val="704F48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아우디 코리아</a:t>
            </a:r>
            <a:endParaRPr lang="en-US" sz="9999" spc="-399" dirty="0">
              <a:solidFill>
                <a:srgbClr val="704F48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066800" y="9330690"/>
            <a:ext cx="16327556" cy="3847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3000"/>
              </a:lnSpc>
            </a:pPr>
            <a:r>
              <a:rPr lang="en-US" sz="2400" spc="300" dirty="0" smtClean="0">
                <a:solidFill>
                  <a:srgbClr val="704F48"/>
                </a:solidFill>
                <a:latin typeface="Source Han Sans KR Normal Bold" panose="020B0600000101010101" charset="-127"/>
                <a:ea typeface="Source Han Sans KR Normal Bold" panose="020B0600000101010101" charset="-127"/>
              </a:rPr>
              <a:t>AUDI KOREA TEAM PROJECT     |     </a:t>
            </a:r>
            <a:r>
              <a:rPr lang="ko-KR" altLang="en-US" sz="2400" dirty="0" smtClean="0">
                <a:solidFill>
                  <a:srgbClr val="704F48"/>
                </a:solidFill>
                <a:latin typeface="Source Han Sans KR Normal Bold" panose="020B0600000101010101" charset="-127"/>
                <a:ea typeface="Source Han Sans KR Normal Bold" panose="020B0600000101010101" charset="-127"/>
              </a:rPr>
              <a:t>노영석</a:t>
            </a:r>
            <a:r>
              <a:rPr lang="en-US" altLang="ko-KR" sz="2400" dirty="0" smtClean="0">
                <a:solidFill>
                  <a:srgbClr val="704F48"/>
                </a:solidFill>
                <a:latin typeface="Source Han Sans KR Normal Bold" panose="020B0600000101010101" charset="-127"/>
                <a:ea typeface="Source Han Sans KR Normal Bold" panose="020B0600000101010101" charset="-127"/>
              </a:rPr>
              <a:t>,    </a:t>
            </a:r>
            <a:r>
              <a:rPr lang="ko-KR" altLang="en-US" sz="2400" dirty="0" err="1" smtClean="0">
                <a:solidFill>
                  <a:srgbClr val="704F48"/>
                </a:solidFill>
                <a:latin typeface="Source Han Sans KR Normal Bold" panose="020B0600000101010101" charset="-127"/>
                <a:ea typeface="Source Han Sans KR Normal Bold" panose="020B0600000101010101" charset="-127"/>
              </a:rPr>
              <a:t>모현진</a:t>
            </a:r>
            <a:r>
              <a:rPr lang="en-US" altLang="ko-KR" sz="2400" dirty="0" smtClean="0">
                <a:solidFill>
                  <a:srgbClr val="704F48"/>
                </a:solidFill>
                <a:latin typeface="Source Han Sans KR Normal Bold" panose="020B0600000101010101" charset="-127"/>
                <a:ea typeface="Source Han Sans KR Normal Bold" panose="020B0600000101010101" charset="-127"/>
              </a:rPr>
              <a:t>,    </a:t>
            </a:r>
            <a:r>
              <a:rPr lang="ko-KR" altLang="en-US" sz="2400" dirty="0" smtClean="0">
                <a:solidFill>
                  <a:srgbClr val="704F48"/>
                </a:solidFill>
                <a:latin typeface="Source Han Sans KR Normal Bold" panose="020B0600000101010101" charset="-127"/>
                <a:ea typeface="Source Han Sans KR Normal Bold" panose="020B0600000101010101" charset="-127"/>
              </a:rPr>
              <a:t>이용재</a:t>
            </a:r>
            <a:r>
              <a:rPr lang="en-US" altLang="ko-KR" sz="2400" dirty="0" smtClean="0">
                <a:solidFill>
                  <a:srgbClr val="704F48"/>
                </a:solidFill>
                <a:latin typeface="Source Han Sans KR Normal Bold" panose="020B0600000101010101" charset="-127"/>
                <a:ea typeface="Source Han Sans KR Normal Bold" panose="020B0600000101010101" charset="-127"/>
              </a:rPr>
              <a:t>,    </a:t>
            </a:r>
            <a:r>
              <a:rPr lang="ko-KR" altLang="en-US" sz="2400" dirty="0" err="1" smtClean="0">
                <a:solidFill>
                  <a:srgbClr val="704F48"/>
                </a:solidFill>
                <a:latin typeface="Source Han Sans KR Normal Bold" panose="020B0600000101010101" charset="-127"/>
                <a:ea typeface="Source Han Sans KR Normal Bold" panose="020B0600000101010101" charset="-127"/>
              </a:rPr>
              <a:t>양민우</a:t>
            </a:r>
            <a:r>
              <a:rPr lang="en-US" altLang="ko-KR" sz="2400" dirty="0" smtClean="0">
                <a:solidFill>
                  <a:srgbClr val="704F48"/>
                </a:solidFill>
                <a:latin typeface="Source Han Sans KR Normal Bold" panose="020B0600000101010101" charset="-127"/>
                <a:ea typeface="Source Han Sans KR Normal Bold" panose="020B0600000101010101" charset="-127"/>
              </a:rPr>
              <a:t>,    </a:t>
            </a:r>
            <a:r>
              <a:rPr lang="ko-KR" altLang="en-US" sz="2400" dirty="0" err="1" smtClean="0">
                <a:solidFill>
                  <a:srgbClr val="704F48"/>
                </a:solidFill>
                <a:latin typeface="Source Han Sans KR Normal Bold" panose="020B0600000101010101" charset="-127"/>
                <a:ea typeface="Source Han Sans KR Normal Bold" panose="020B0600000101010101" charset="-127"/>
              </a:rPr>
              <a:t>이준철</a:t>
            </a:r>
            <a:r>
              <a:rPr lang="en-US" altLang="ko-KR" sz="2400" dirty="0" smtClean="0">
                <a:solidFill>
                  <a:srgbClr val="704F48"/>
                </a:solidFill>
                <a:latin typeface="Source Han Sans KR Normal Bold" panose="020B0600000101010101" charset="-127"/>
                <a:ea typeface="Source Han Sans KR Normal Bold" panose="020B0600000101010101" charset="-127"/>
              </a:rPr>
              <a:t>,    </a:t>
            </a:r>
            <a:r>
              <a:rPr lang="ko-KR" altLang="en-US" sz="2400" dirty="0" err="1" smtClean="0">
                <a:solidFill>
                  <a:srgbClr val="704F48"/>
                </a:solidFill>
                <a:latin typeface="Source Han Sans KR Normal Bold" panose="020B0600000101010101" charset="-127"/>
                <a:ea typeface="Source Han Sans KR Normal Bold" panose="020B0600000101010101" charset="-127"/>
              </a:rPr>
              <a:t>임의택</a:t>
            </a:r>
            <a:r>
              <a:rPr lang="en-US" altLang="ko-KR" sz="2400" dirty="0" smtClean="0">
                <a:solidFill>
                  <a:srgbClr val="704F48"/>
                </a:solidFill>
                <a:latin typeface="Source Han Sans KR Normal Bold" panose="020B0600000101010101" charset="-127"/>
                <a:ea typeface="Source Han Sans KR Normal Bold" panose="020B0600000101010101" charset="-127"/>
              </a:rPr>
              <a:t>,    </a:t>
            </a:r>
            <a:r>
              <a:rPr lang="ko-KR" altLang="en-US" sz="2400" dirty="0" err="1" smtClean="0">
                <a:solidFill>
                  <a:srgbClr val="704F48"/>
                </a:solidFill>
                <a:latin typeface="Source Han Sans KR Normal Bold" panose="020B0600000101010101" charset="-127"/>
                <a:ea typeface="Source Han Sans KR Normal Bold" panose="020B0600000101010101" charset="-127"/>
              </a:rPr>
              <a:t>정욱채</a:t>
            </a:r>
            <a:endParaRPr lang="en-US" sz="2400" dirty="0">
              <a:solidFill>
                <a:srgbClr val="704F48"/>
              </a:solidFill>
              <a:latin typeface="Source Han Sans KR Normal Bold" panose="020B0600000101010101" charset="-127"/>
              <a:ea typeface="Source Han Sans KR Normal Bold" panose="020B0600000101010101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753600" y="1311414"/>
            <a:ext cx="5638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기술을 통한 진보</a:t>
            </a:r>
            <a:endParaRPr lang="ko-KR" altLang="en-US" sz="4000" dirty="0">
              <a:solidFill>
                <a:schemeClr val="tx1">
                  <a:lumMod val="75000"/>
                  <a:lumOff val="2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0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Box 37"/>
          <p:cNvSpPr txBox="1"/>
          <p:nvPr/>
        </p:nvSpPr>
        <p:spPr>
          <a:xfrm>
            <a:off x="715291" y="654691"/>
            <a:ext cx="5533109" cy="10130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920"/>
              </a:lnSpc>
            </a:pPr>
            <a:r>
              <a:rPr lang="ko-KR" altLang="en-US" sz="7200" spc="-179" smtClean="0">
                <a:solidFill>
                  <a:srgbClr val="704F48"/>
                </a:solidFill>
                <a:ea typeface="Nanum Myeongjo Regular Bold"/>
              </a:rPr>
              <a:t>경쟁사 조사</a:t>
            </a:r>
            <a:endParaRPr lang="en-US" sz="7200" spc="-179" dirty="0">
              <a:solidFill>
                <a:srgbClr val="704F48"/>
              </a:solidFill>
              <a:ea typeface="Nanum Myeongjo Regular Bold"/>
            </a:endParaRPr>
          </a:p>
        </p:txBody>
      </p:sp>
      <p:grpSp>
        <p:nvGrpSpPr>
          <p:cNvPr id="38" name="Group 38"/>
          <p:cNvGrpSpPr/>
          <p:nvPr/>
        </p:nvGrpSpPr>
        <p:grpSpPr>
          <a:xfrm>
            <a:off x="-180975" y="9927592"/>
            <a:ext cx="18649950" cy="718816"/>
            <a:chOff x="0" y="0"/>
            <a:chExt cx="4911921" cy="189318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4911921" cy="189318"/>
            </a:xfrm>
            <a:custGeom>
              <a:avLst/>
              <a:gdLst/>
              <a:ahLst/>
              <a:cxnLst/>
              <a:rect l="l" t="t" r="r" b="b"/>
              <a:pathLst>
                <a:path w="4911921" h="189318">
                  <a:moveTo>
                    <a:pt x="0" y="0"/>
                  </a:moveTo>
                  <a:lnTo>
                    <a:pt x="4911921" y="0"/>
                  </a:lnTo>
                  <a:lnTo>
                    <a:pt x="4911921" y="189318"/>
                  </a:lnTo>
                  <a:lnTo>
                    <a:pt x="0" y="189318"/>
                  </a:lnTo>
                  <a:close/>
                </a:path>
              </a:pathLst>
            </a:custGeom>
            <a:solidFill>
              <a:srgbClr val="D1CAC9"/>
            </a:solidFill>
          </p:spPr>
        </p:sp>
        <p:sp>
          <p:nvSpPr>
            <p:cNvPr id="40" name="TextBox 40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1103541" y="1848615"/>
            <a:ext cx="41542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15" dirty="0">
                <a:solidFill>
                  <a:srgbClr val="665653"/>
                </a:solidFill>
                <a:latin typeface="Source Han Sans KR Medium" panose="020B0600000101010101" charset="-127"/>
                <a:ea typeface="Source Han Sans KR Medium" panose="020B0600000101010101" charset="-127"/>
              </a:rPr>
              <a:t>1</a:t>
            </a:r>
            <a:r>
              <a:rPr lang="en-US" altLang="ko-KR" sz="2400" spc="15" dirty="0" smtClean="0">
                <a:solidFill>
                  <a:srgbClr val="665653"/>
                </a:solidFill>
                <a:latin typeface="Source Han Sans KR Medium" panose="020B0600000101010101" charset="-127"/>
                <a:ea typeface="Source Han Sans KR Medium" panose="020B0600000101010101" charset="-127"/>
              </a:rPr>
              <a:t>) </a:t>
            </a:r>
            <a:r>
              <a:rPr lang="ko-KR" altLang="en-US" sz="2400" spc="15" dirty="0" err="1" smtClean="0">
                <a:solidFill>
                  <a:srgbClr val="665653"/>
                </a:solidFill>
                <a:latin typeface="Source Han Sans KR Medium" panose="020B0600000101010101" charset="-127"/>
                <a:ea typeface="Source Han Sans KR Medium" panose="020B0600000101010101" charset="-127"/>
              </a:rPr>
              <a:t>메르세데스</a:t>
            </a:r>
            <a:r>
              <a:rPr lang="ko-KR" altLang="en-US" sz="2400" spc="15" dirty="0" smtClean="0">
                <a:solidFill>
                  <a:srgbClr val="665653"/>
                </a:solidFill>
                <a:latin typeface="Source Han Sans KR Medium" panose="020B0600000101010101" charset="-127"/>
                <a:ea typeface="Source Han Sans KR Medium" panose="020B0600000101010101" charset="-127"/>
              </a:rPr>
              <a:t> 벤츠</a:t>
            </a:r>
            <a:endParaRPr lang="ko-KR" altLang="en-US" sz="2400" spc="15" dirty="0">
              <a:solidFill>
                <a:srgbClr val="665653"/>
              </a:solidFill>
              <a:latin typeface="Source Han Sans KR Medium" panose="020B0600000101010101" charset="-127"/>
              <a:ea typeface="Source Han Sans KR Medium" panose="020B0600000101010101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362EFCA-A2EC-4113-8B81-E522A61682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9758" y="495300"/>
            <a:ext cx="7118949" cy="315295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5C3561B-E55A-4EB0-A403-A772F766E8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9758" y="3679427"/>
            <a:ext cx="7118949" cy="426711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838200" y="2653361"/>
            <a:ext cx="11125200" cy="6617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accent1">
                    <a:lumMod val="75000"/>
                  </a:schemeClr>
                </a:solidFill>
                <a:latin typeface="Source Han Sans KR Normal Bold" panose="020B0600000101010101" charset="-127"/>
                <a:ea typeface="Source Han Sans KR Normal Bold" panose="020B0600000101010101" charset="-127"/>
              </a:rPr>
              <a:t>장점</a:t>
            </a:r>
            <a:endParaRPr lang="en-US" altLang="ko-KR" sz="2000" dirty="0">
              <a:solidFill>
                <a:schemeClr val="accent1">
                  <a:lumMod val="75000"/>
                </a:schemeClr>
              </a:solidFill>
              <a:latin typeface="Source Han Sans KR Normal Bold" panose="020B0600000101010101" charset="-127"/>
              <a:ea typeface="Source Han Sans KR Normal Bold" panose="020B0600000101010101" charset="-127"/>
            </a:endParaRPr>
          </a:p>
          <a:p>
            <a:endParaRPr lang="en-US" altLang="ko-KR" sz="2000" dirty="0">
              <a:solidFill>
                <a:schemeClr val="accent1">
                  <a:lumMod val="75000"/>
                </a:schemeClr>
              </a:solidFill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400" spc="15" dirty="0">
                <a:solidFill>
                  <a:srgbClr val="665653"/>
                </a:solidFill>
                <a:ea typeface="Source Han Sans KR Normal Bold"/>
              </a:rPr>
              <a:t> </a:t>
            </a:r>
            <a:r>
              <a:rPr lang="ko-KR" altLang="en-US" sz="2400" spc="15" dirty="0" smtClean="0">
                <a:solidFill>
                  <a:srgbClr val="665653"/>
                </a:solidFill>
                <a:ea typeface="Source Han Sans KR Normal Bold"/>
              </a:rPr>
              <a:t> 메인페이지의 </a:t>
            </a:r>
            <a:r>
              <a:rPr lang="ko-KR" altLang="en-US" sz="2400" spc="15" dirty="0">
                <a:solidFill>
                  <a:srgbClr val="665653"/>
                </a:solidFill>
                <a:ea typeface="Source Han Sans KR Normal Bold"/>
              </a:rPr>
              <a:t>분위기를 몽환적으로 나타내어 </a:t>
            </a:r>
            <a:r>
              <a:rPr lang="ko-KR" altLang="en-US" sz="2400" spc="15" dirty="0" smtClean="0">
                <a:solidFill>
                  <a:srgbClr val="665653"/>
                </a:solidFill>
                <a:ea typeface="Source Han Sans KR Normal Bold"/>
              </a:rPr>
              <a:t>브랜드 </a:t>
            </a:r>
            <a:r>
              <a:rPr lang="ko-KR" altLang="en-US" sz="2400" spc="15" dirty="0">
                <a:solidFill>
                  <a:srgbClr val="665653"/>
                </a:solidFill>
                <a:ea typeface="Source Han Sans KR Normal Bold"/>
              </a:rPr>
              <a:t>이미지에 </a:t>
            </a:r>
            <a:r>
              <a:rPr lang="ko-KR" altLang="en-US" sz="2400" spc="15" dirty="0" smtClean="0">
                <a:solidFill>
                  <a:srgbClr val="665653"/>
                </a:solidFill>
                <a:ea typeface="Source Han Sans KR Normal Bold"/>
              </a:rPr>
              <a:t>어울림</a:t>
            </a:r>
            <a:endParaRPr lang="en-US" altLang="ko-KR" sz="2400" spc="15" dirty="0" smtClean="0">
              <a:solidFill>
                <a:srgbClr val="665653"/>
              </a:solidFill>
              <a:ea typeface="Source Han Sans KR Normal Bold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400" spc="15" dirty="0">
                <a:solidFill>
                  <a:srgbClr val="665653"/>
                </a:solidFill>
                <a:ea typeface="Source Han Sans KR Normal Bold"/>
              </a:rPr>
              <a:t> </a:t>
            </a:r>
            <a:r>
              <a:rPr lang="en-US" altLang="ko-KR" sz="2400" spc="15" dirty="0" smtClean="0">
                <a:solidFill>
                  <a:srgbClr val="665653"/>
                </a:solidFill>
                <a:ea typeface="Source Han Sans KR Normal Bold"/>
              </a:rPr>
              <a:t> </a:t>
            </a:r>
            <a:r>
              <a:rPr lang="ko-KR" altLang="en-US" sz="2400" spc="15" dirty="0" smtClean="0">
                <a:solidFill>
                  <a:srgbClr val="665653"/>
                </a:solidFill>
                <a:ea typeface="Source Han Sans KR Normal Bold"/>
              </a:rPr>
              <a:t>미디어쿼리로 </a:t>
            </a:r>
            <a:r>
              <a:rPr lang="ko-KR" altLang="en-US" sz="2400" spc="15" dirty="0">
                <a:solidFill>
                  <a:srgbClr val="665653"/>
                </a:solidFill>
                <a:ea typeface="Source Han Sans KR Normal Bold"/>
              </a:rPr>
              <a:t>모바일과 태블릿 버전이 잘 구성되어있음</a:t>
            </a:r>
            <a:endParaRPr lang="en-US" altLang="ko-KR" sz="2400" spc="15" dirty="0">
              <a:solidFill>
                <a:srgbClr val="665653"/>
              </a:solidFill>
              <a:ea typeface="Source Han Sans KR Normal Bold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400" spc="15" dirty="0" smtClean="0">
                <a:solidFill>
                  <a:srgbClr val="665653"/>
                </a:solidFill>
                <a:ea typeface="Source Han Sans KR Normal Bold"/>
              </a:rPr>
              <a:t>  </a:t>
            </a:r>
            <a:r>
              <a:rPr lang="en-US" altLang="ko-KR" sz="2400" spc="15" dirty="0">
                <a:solidFill>
                  <a:srgbClr val="665653"/>
                </a:solidFill>
                <a:ea typeface="Source Han Sans KR Normal Bold"/>
              </a:rPr>
              <a:t>GNB</a:t>
            </a:r>
            <a:r>
              <a:rPr lang="ko-KR" altLang="en-US" sz="2400" spc="15" dirty="0">
                <a:solidFill>
                  <a:srgbClr val="665653"/>
                </a:solidFill>
                <a:ea typeface="Source Han Sans KR Normal Bold"/>
              </a:rPr>
              <a:t>메뉴 </a:t>
            </a:r>
            <a:r>
              <a:rPr lang="ko-KR" altLang="en-US" sz="2400" spc="15" dirty="0" err="1">
                <a:solidFill>
                  <a:srgbClr val="665653"/>
                </a:solidFill>
                <a:ea typeface="Source Han Sans KR Normal Bold"/>
              </a:rPr>
              <a:t>클릭시</a:t>
            </a:r>
            <a:r>
              <a:rPr lang="ko-KR" altLang="en-US" sz="2400" spc="15" dirty="0">
                <a:solidFill>
                  <a:srgbClr val="665653"/>
                </a:solidFill>
                <a:ea typeface="Source Han Sans KR Normal Bold"/>
              </a:rPr>
              <a:t> </a:t>
            </a:r>
            <a:r>
              <a:rPr lang="ko-KR" altLang="en-US" sz="2400" spc="15" dirty="0" err="1">
                <a:solidFill>
                  <a:srgbClr val="665653"/>
                </a:solidFill>
                <a:ea typeface="Source Han Sans KR Normal Bold"/>
              </a:rPr>
              <a:t>서브메뉴</a:t>
            </a:r>
            <a:r>
              <a:rPr lang="ko-KR" altLang="en-US" sz="2400" spc="15" dirty="0">
                <a:solidFill>
                  <a:srgbClr val="665653"/>
                </a:solidFill>
                <a:ea typeface="Source Han Sans KR Normal Bold"/>
              </a:rPr>
              <a:t> </a:t>
            </a:r>
            <a:r>
              <a:rPr lang="ko-KR" altLang="en-US" sz="2400" spc="15" dirty="0" err="1">
                <a:solidFill>
                  <a:srgbClr val="665653"/>
                </a:solidFill>
                <a:ea typeface="Source Han Sans KR Normal Bold"/>
              </a:rPr>
              <a:t>호버</a:t>
            </a:r>
            <a:r>
              <a:rPr lang="ko-KR" altLang="en-US" sz="2400" spc="15" dirty="0">
                <a:solidFill>
                  <a:srgbClr val="665653"/>
                </a:solidFill>
                <a:ea typeface="Source Han Sans KR Normal Bold"/>
              </a:rPr>
              <a:t> 효과가 잘 나타남</a:t>
            </a:r>
            <a:endParaRPr lang="en-US" altLang="ko-KR" sz="2400" spc="15" dirty="0">
              <a:solidFill>
                <a:srgbClr val="665653"/>
              </a:solidFill>
              <a:ea typeface="Source Han Sans KR Normal Bold"/>
            </a:endParaRPr>
          </a:p>
          <a:p>
            <a:endParaRPr lang="en-US" altLang="ko-KR" sz="2000" dirty="0" smtClean="0">
              <a:solidFill>
                <a:schemeClr val="accent1">
                  <a:lumMod val="75000"/>
                </a:schemeClr>
              </a:solidFill>
              <a:latin typeface="Source Han Sans KR Normal Bold" panose="020B0600000101010101" charset="-127"/>
              <a:ea typeface="Source Han Sans KR Normal Bold" panose="020B0600000101010101" charset="-127"/>
            </a:endParaRPr>
          </a:p>
          <a:p>
            <a:endParaRPr lang="en-US" altLang="ko-KR" sz="2000" dirty="0" smtClean="0">
              <a:solidFill>
                <a:schemeClr val="accent1">
                  <a:lumMod val="75000"/>
                </a:schemeClr>
              </a:solidFill>
              <a:latin typeface="Source Han Sans KR Normal Bold" panose="020B0600000101010101" charset="-127"/>
              <a:ea typeface="Source Han Sans KR Normal Bold" panose="020B0600000101010101" charset="-127"/>
            </a:endParaRPr>
          </a:p>
          <a:p>
            <a:endParaRPr lang="en-US" altLang="ko-KR" sz="2000" dirty="0">
              <a:solidFill>
                <a:schemeClr val="accent1">
                  <a:lumMod val="75000"/>
                </a:schemeClr>
              </a:solidFill>
              <a:latin typeface="Source Han Sans KR Normal Bold" panose="020B0600000101010101" charset="-127"/>
              <a:ea typeface="Source Han Sans KR Normal Bold" panose="020B0600000101010101" charset="-127"/>
            </a:endParaRPr>
          </a:p>
          <a:p>
            <a:r>
              <a:rPr lang="ko-KR" altLang="en-US" sz="3600" dirty="0">
                <a:solidFill>
                  <a:schemeClr val="accent1">
                    <a:lumMod val="75000"/>
                  </a:schemeClr>
                </a:solidFill>
                <a:latin typeface="Source Han Sans KR Normal Bold" panose="020B0600000101010101" charset="-127"/>
                <a:ea typeface="Source Han Sans KR Normal Bold" panose="020B0600000101010101" charset="-127"/>
              </a:rPr>
              <a:t>단점</a:t>
            </a:r>
            <a:endParaRPr lang="en-US" altLang="ko-KR" sz="3600" dirty="0">
              <a:solidFill>
                <a:schemeClr val="accent1">
                  <a:lumMod val="75000"/>
                </a:schemeClr>
              </a:solidFill>
              <a:latin typeface="Source Han Sans KR Normal Bold" panose="020B0600000101010101" charset="-127"/>
              <a:ea typeface="Source Han Sans KR Normal Bold" panose="020B0600000101010101" charset="-127"/>
            </a:endParaRPr>
          </a:p>
          <a:p>
            <a:endParaRPr lang="en-US" altLang="ko-KR" sz="2000" spc="15" dirty="0">
              <a:solidFill>
                <a:srgbClr val="665653"/>
              </a:solidFill>
              <a:ea typeface="Source Han Sans KR Normal Bold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400" spc="15" dirty="0" smtClean="0">
                <a:solidFill>
                  <a:srgbClr val="665653"/>
                </a:solidFill>
                <a:ea typeface="Source Han Sans KR Normal Bold"/>
              </a:rPr>
              <a:t>  메인 페이지의 아이콘이 작음</a:t>
            </a:r>
            <a:endParaRPr lang="en-US" altLang="ko-KR" sz="2400" spc="15" dirty="0" smtClean="0">
              <a:solidFill>
                <a:srgbClr val="665653"/>
              </a:solidFill>
              <a:ea typeface="Source Han Sans KR Normal Bold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400" spc="15" dirty="0" smtClean="0">
                <a:solidFill>
                  <a:srgbClr val="665653"/>
                </a:solidFill>
                <a:ea typeface="Source Han Sans KR Normal Bold"/>
              </a:rPr>
              <a:t>  페이지 </a:t>
            </a:r>
            <a:r>
              <a:rPr lang="ko-KR" altLang="en-US" sz="2400" spc="15" dirty="0">
                <a:solidFill>
                  <a:srgbClr val="665653"/>
                </a:solidFill>
                <a:ea typeface="Source Han Sans KR Normal Bold"/>
              </a:rPr>
              <a:t>크기를 줄여도 </a:t>
            </a:r>
            <a:r>
              <a:rPr lang="ko-KR" altLang="en-US" sz="2400" spc="15" dirty="0" smtClean="0">
                <a:solidFill>
                  <a:srgbClr val="665653"/>
                </a:solidFill>
                <a:ea typeface="Source Han Sans KR Normal Bold"/>
              </a:rPr>
              <a:t>하단의 </a:t>
            </a:r>
            <a:r>
              <a:rPr lang="ko-KR" altLang="en-US" sz="2400" spc="15" dirty="0">
                <a:solidFill>
                  <a:srgbClr val="665653"/>
                </a:solidFill>
                <a:ea typeface="Source Han Sans KR Normal Bold"/>
              </a:rPr>
              <a:t>내용을 </a:t>
            </a:r>
            <a:r>
              <a:rPr lang="ko-KR" altLang="en-US" sz="2400" spc="15" dirty="0" smtClean="0">
                <a:solidFill>
                  <a:srgbClr val="665653"/>
                </a:solidFill>
                <a:ea typeface="Source Han Sans KR Normal Bold"/>
              </a:rPr>
              <a:t>스크롤로 </a:t>
            </a:r>
            <a:r>
              <a:rPr lang="ko-KR" altLang="en-US" sz="2400" spc="15" dirty="0">
                <a:solidFill>
                  <a:srgbClr val="665653"/>
                </a:solidFill>
                <a:ea typeface="Source Han Sans KR Normal Bold"/>
              </a:rPr>
              <a:t>내리지 않는 한 볼 수 없음</a:t>
            </a:r>
            <a:r>
              <a:rPr lang="en-US" altLang="ko-KR" sz="2400" spc="15" dirty="0">
                <a:solidFill>
                  <a:srgbClr val="665653"/>
                </a:solidFill>
                <a:ea typeface="Source Han Sans KR Normal Bold"/>
              </a:rPr>
              <a:t>.</a:t>
            </a:r>
            <a:r>
              <a:rPr lang="ko-KR" altLang="en-US" sz="2400" spc="15" dirty="0">
                <a:solidFill>
                  <a:srgbClr val="665653"/>
                </a:solidFill>
                <a:ea typeface="Source Han Sans KR Normal Bold"/>
              </a:rPr>
              <a:t> </a:t>
            </a:r>
            <a:endParaRPr lang="en-US" altLang="ko-KR" sz="2400" spc="15" dirty="0">
              <a:solidFill>
                <a:srgbClr val="665653"/>
              </a:solidFill>
              <a:ea typeface="Source Han Sans KR Normal Bold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400" spc="15" dirty="0" smtClean="0">
                <a:solidFill>
                  <a:srgbClr val="665653"/>
                </a:solidFill>
                <a:ea typeface="Source Han Sans KR Normal Bold"/>
              </a:rPr>
              <a:t>  메인페이지의 </a:t>
            </a:r>
            <a:r>
              <a:rPr lang="ko-KR" altLang="en-US" sz="2400" spc="15" dirty="0">
                <a:solidFill>
                  <a:srgbClr val="665653"/>
                </a:solidFill>
                <a:ea typeface="Source Han Sans KR Normal Bold"/>
              </a:rPr>
              <a:t>검색 도구를 찾기 어려움</a:t>
            </a:r>
            <a:endParaRPr lang="en-US" altLang="ko-KR" sz="2400" spc="15" dirty="0">
              <a:solidFill>
                <a:srgbClr val="665653"/>
              </a:solidFill>
              <a:ea typeface="Source Han Sans KR Normal Bold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400" spc="15" dirty="0" smtClean="0">
                <a:solidFill>
                  <a:srgbClr val="665653"/>
                </a:solidFill>
                <a:ea typeface="Source Han Sans KR Normal Bold"/>
              </a:rPr>
              <a:t>  메인 </a:t>
            </a:r>
            <a:r>
              <a:rPr lang="ko-KR" altLang="en-US" sz="2400" spc="15" dirty="0">
                <a:solidFill>
                  <a:srgbClr val="665653"/>
                </a:solidFill>
                <a:ea typeface="Source Han Sans KR Normal Bold"/>
              </a:rPr>
              <a:t>슬라이더 이미지와 아래 차량의 이미지의 크기가 다소 차이가 있고 간격이 넓음</a:t>
            </a:r>
            <a:endParaRPr lang="en-US" altLang="ko-KR" sz="2400" spc="15" dirty="0">
              <a:solidFill>
                <a:srgbClr val="665653"/>
              </a:solidFill>
              <a:ea typeface="Source Han Sans KR Normal Bold"/>
            </a:endParaRPr>
          </a:p>
        </p:txBody>
      </p:sp>
    </p:spTree>
    <p:extLst>
      <p:ext uri="{BB962C8B-B14F-4D97-AF65-F5344CB8AC3E}">
        <p14:creationId xmlns:p14="http://schemas.microsoft.com/office/powerpoint/2010/main" val="2280180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0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Box 37"/>
          <p:cNvSpPr txBox="1"/>
          <p:nvPr/>
        </p:nvSpPr>
        <p:spPr>
          <a:xfrm>
            <a:off x="715291" y="654691"/>
            <a:ext cx="5533109" cy="10130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920"/>
              </a:lnSpc>
            </a:pPr>
            <a:r>
              <a:rPr lang="ko-KR" altLang="en-US" sz="7200" spc="-179" smtClean="0">
                <a:solidFill>
                  <a:srgbClr val="704F48"/>
                </a:solidFill>
                <a:ea typeface="Nanum Myeongjo Regular Bold"/>
              </a:rPr>
              <a:t>경쟁사 조사</a:t>
            </a:r>
            <a:endParaRPr lang="en-US" sz="7200" spc="-179" dirty="0">
              <a:solidFill>
                <a:srgbClr val="704F48"/>
              </a:solidFill>
              <a:ea typeface="Nanum Myeongjo Regular Bold"/>
            </a:endParaRPr>
          </a:p>
        </p:txBody>
      </p:sp>
      <p:grpSp>
        <p:nvGrpSpPr>
          <p:cNvPr id="38" name="Group 38"/>
          <p:cNvGrpSpPr/>
          <p:nvPr/>
        </p:nvGrpSpPr>
        <p:grpSpPr>
          <a:xfrm>
            <a:off x="-180975" y="9927592"/>
            <a:ext cx="18649950" cy="718816"/>
            <a:chOff x="0" y="0"/>
            <a:chExt cx="4911921" cy="189318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4911921" cy="189318"/>
            </a:xfrm>
            <a:custGeom>
              <a:avLst/>
              <a:gdLst/>
              <a:ahLst/>
              <a:cxnLst/>
              <a:rect l="l" t="t" r="r" b="b"/>
              <a:pathLst>
                <a:path w="4911921" h="189318">
                  <a:moveTo>
                    <a:pt x="0" y="0"/>
                  </a:moveTo>
                  <a:lnTo>
                    <a:pt x="4911921" y="0"/>
                  </a:lnTo>
                  <a:lnTo>
                    <a:pt x="4911921" y="189318"/>
                  </a:lnTo>
                  <a:lnTo>
                    <a:pt x="0" y="189318"/>
                  </a:lnTo>
                  <a:close/>
                </a:path>
              </a:pathLst>
            </a:custGeom>
            <a:solidFill>
              <a:srgbClr val="D1CAC9"/>
            </a:solidFill>
          </p:spPr>
        </p:sp>
        <p:sp>
          <p:nvSpPr>
            <p:cNvPr id="40" name="TextBox 40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1103541" y="1848615"/>
            <a:ext cx="41542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15" dirty="0" smtClean="0">
                <a:solidFill>
                  <a:srgbClr val="665653"/>
                </a:solidFill>
                <a:latin typeface="Source Han Sans KR Medium" panose="020B0600000101010101" charset="-127"/>
                <a:ea typeface="Source Han Sans KR Medium" panose="020B0600000101010101" charset="-127"/>
              </a:rPr>
              <a:t>2) BMW</a:t>
            </a:r>
            <a:endParaRPr lang="ko-KR" altLang="en-US" sz="2400" spc="15" dirty="0">
              <a:solidFill>
                <a:srgbClr val="665653"/>
              </a:solidFill>
              <a:latin typeface="Source Han Sans KR Medium" panose="020B0600000101010101" charset="-127"/>
              <a:ea typeface="Source Han Sans KR Medium" panose="020B0600000101010101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38200" y="2653361"/>
            <a:ext cx="8763000" cy="6063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accent1">
                    <a:lumMod val="75000"/>
                  </a:schemeClr>
                </a:solidFill>
                <a:latin typeface="Source Han Sans KR Normal Bold" panose="020B0600000101010101" charset="-127"/>
                <a:ea typeface="Source Han Sans KR Normal Bold" panose="020B0600000101010101" charset="-127"/>
              </a:rPr>
              <a:t>장점</a:t>
            </a:r>
            <a:endParaRPr lang="en-US" altLang="ko-KR" sz="2000" dirty="0">
              <a:solidFill>
                <a:schemeClr val="accent1">
                  <a:lumMod val="75000"/>
                </a:schemeClr>
              </a:solidFill>
              <a:latin typeface="Source Han Sans KR Normal Bold" panose="020B0600000101010101" charset="-127"/>
              <a:ea typeface="Source Han Sans KR Normal Bold" panose="020B0600000101010101" charset="-127"/>
            </a:endParaRPr>
          </a:p>
          <a:p>
            <a:endParaRPr lang="en-US" altLang="ko-KR" sz="2000" dirty="0">
              <a:solidFill>
                <a:schemeClr val="accent1">
                  <a:lumMod val="75000"/>
                </a:schemeClr>
              </a:solidFill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400" spc="15" dirty="0" smtClean="0">
                <a:solidFill>
                  <a:srgbClr val="665653"/>
                </a:solidFill>
                <a:ea typeface="Source Han Sans KR Normal Bold"/>
              </a:rPr>
              <a:t>  메인페이지의 </a:t>
            </a:r>
            <a:r>
              <a:rPr lang="ko-KR" altLang="en-US" sz="2400" spc="15" dirty="0">
                <a:solidFill>
                  <a:srgbClr val="665653"/>
                </a:solidFill>
                <a:ea typeface="Source Han Sans KR Normal Bold"/>
              </a:rPr>
              <a:t>분위기가 밝아서 구성이 한눈에 보임</a:t>
            </a:r>
            <a:endParaRPr lang="en-US" altLang="ko-KR" sz="2400" spc="15" dirty="0">
              <a:solidFill>
                <a:srgbClr val="665653"/>
              </a:solidFill>
              <a:ea typeface="Source Han Sans KR Normal Bold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400" spc="15" dirty="0" smtClean="0">
                <a:solidFill>
                  <a:srgbClr val="665653"/>
                </a:solidFill>
                <a:ea typeface="Source Han Sans KR Normal Bold"/>
              </a:rPr>
              <a:t>  </a:t>
            </a:r>
            <a:r>
              <a:rPr lang="ko-KR" altLang="en-US" sz="2400" spc="15" dirty="0" err="1" smtClean="0">
                <a:solidFill>
                  <a:srgbClr val="665653"/>
                </a:solidFill>
                <a:ea typeface="Source Han Sans KR Normal Bold"/>
              </a:rPr>
              <a:t>고퀄리티</a:t>
            </a:r>
            <a:r>
              <a:rPr lang="ko-KR" altLang="en-US" sz="2400" spc="15" dirty="0" smtClean="0">
                <a:solidFill>
                  <a:srgbClr val="665653"/>
                </a:solidFill>
                <a:ea typeface="Source Han Sans KR Normal Bold"/>
              </a:rPr>
              <a:t> 이미지 </a:t>
            </a:r>
            <a:r>
              <a:rPr lang="ko-KR" altLang="en-US" sz="2400" spc="15" dirty="0">
                <a:solidFill>
                  <a:srgbClr val="665653"/>
                </a:solidFill>
                <a:ea typeface="Source Han Sans KR Normal Bold"/>
              </a:rPr>
              <a:t>사용</a:t>
            </a:r>
            <a:endParaRPr lang="en-US" altLang="ko-KR" sz="2400" spc="15" dirty="0">
              <a:solidFill>
                <a:srgbClr val="665653"/>
              </a:solidFill>
              <a:ea typeface="Source Han Sans KR Normal Bold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400" spc="15" dirty="0" smtClean="0">
                <a:solidFill>
                  <a:srgbClr val="665653"/>
                </a:solidFill>
                <a:ea typeface="Source Han Sans KR Normal Bold"/>
              </a:rPr>
              <a:t>  차량 가격 리스트를 </a:t>
            </a:r>
            <a:r>
              <a:rPr lang="ko-KR" altLang="en-US" sz="2400" spc="15" dirty="0">
                <a:solidFill>
                  <a:srgbClr val="665653"/>
                </a:solidFill>
                <a:ea typeface="Source Han Sans KR Normal Bold"/>
              </a:rPr>
              <a:t>구성하여 </a:t>
            </a:r>
            <a:r>
              <a:rPr lang="ko-KR" altLang="en-US" sz="2400" spc="15" dirty="0" err="1" smtClean="0">
                <a:solidFill>
                  <a:srgbClr val="665653"/>
                </a:solidFill>
                <a:ea typeface="Source Han Sans KR Normal Bold"/>
              </a:rPr>
              <a:t>가독성이</a:t>
            </a:r>
            <a:r>
              <a:rPr lang="ko-KR" altLang="en-US" sz="2400" spc="15" dirty="0" smtClean="0">
                <a:solidFill>
                  <a:srgbClr val="665653"/>
                </a:solidFill>
                <a:ea typeface="Source Han Sans KR Normal Bold"/>
              </a:rPr>
              <a:t> 좋음</a:t>
            </a:r>
            <a:endParaRPr lang="en-US" altLang="ko-KR" sz="2400" spc="15" dirty="0">
              <a:solidFill>
                <a:srgbClr val="665653"/>
              </a:solidFill>
              <a:ea typeface="Source Han Sans KR Normal Bold"/>
            </a:endParaRPr>
          </a:p>
          <a:p>
            <a:endParaRPr lang="en-US" altLang="ko-KR" sz="2000" dirty="0" smtClean="0">
              <a:solidFill>
                <a:schemeClr val="accent1">
                  <a:lumMod val="75000"/>
                </a:schemeClr>
              </a:solidFill>
              <a:latin typeface="Source Han Sans KR Normal Bold" panose="020B0600000101010101" charset="-127"/>
              <a:ea typeface="Source Han Sans KR Normal Bold" panose="020B0600000101010101" charset="-127"/>
            </a:endParaRPr>
          </a:p>
          <a:p>
            <a:endParaRPr lang="en-US" altLang="ko-KR" sz="2000" dirty="0" smtClean="0">
              <a:solidFill>
                <a:schemeClr val="accent1">
                  <a:lumMod val="75000"/>
                </a:schemeClr>
              </a:solidFill>
              <a:latin typeface="Source Han Sans KR Normal Bold" panose="020B0600000101010101" charset="-127"/>
              <a:ea typeface="Source Han Sans KR Normal Bold" panose="020B0600000101010101" charset="-127"/>
            </a:endParaRPr>
          </a:p>
          <a:p>
            <a:endParaRPr lang="en-US" altLang="ko-KR" sz="2000" dirty="0">
              <a:solidFill>
                <a:schemeClr val="accent1">
                  <a:lumMod val="75000"/>
                </a:schemeClr>
              </a:solidFill>
              <a:latin typeface="Source Han Sans KR Normal Bold" panose="020B0600000101010101" charset="-127"/>
              <a:ea typeface="Source Han Sans KR Normal Bold" panose="020B0600000101010101" charset="-127"/>
            </a:endParaRPr>
          </a:p>
          <a:p>
            <a:r>
              <a:rPr lang="ko-KR" altLang="en-US" sz="3600" dirty="0">
                <a:solidFill>
                  <a:schemeClr val="accent1">
                    <a:lumMod val="75000"/>
                  </a:schemeClr>
                </a:solidFill>
                <a:latin typeface="Source Han Sans KR Normal Bold" panose="020B0600000101010101" charset="-127"/>
                <a:ea typeface="Source Han Sans KR Normal Bold" panose="020B0600000101010101" charset="-127"/>
              </a:rPr>
              <a:t>단점</a:t>
            </a:r>
            <a:endParaRPr lang="en-US" altLang="ko-KR" sz="3600" dirty="0">
              <a:solidFill>
                <a:schemeClr val="accent1">
                  <a:lumMod val="75000"/>
                </a:schemeClr>
              </a:solidFill>
              <a:latin typeface="Source Han Sans KR Normal Bold" panose="020B0600000101010101" charset="-127"/>
              <a:ea typeface="Source Han Sans KR Normal Bold" panose="020B0600000101010101" charset="-127"/>
            </a:endParaRPr>
          </a:p>
          <a:p>
            <a:endParaRPr lang="en-US" altLang="ko-KR" sz="2000" spc="15" dirty="0">
              <a:solidFill>
                <a:srgbClr val="665653"/>
              </a:solidFill>
              <a:ea typeface="Source Han Sans KR Normal Bold"/>
            </a:endParaRPr>
          </a:p>
          <a:p>
            <a:pPr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400" spc="15" dirty="0" err="1" smtClean="0">
                <a:solidFill>
                  <a:srgbClr val="665653"/>
                </a:solidFill>
                <a:ea typeface="Source Han Sans KR Normal Bold"/>
              </a:rPr>
              <a:t>검색도구를</a:t>
            </a:r>
            <a:r>
              <a:rPr lang="ko-KR" altLang="en-US" sz="2400" spc="15" dirty="0" smtClean="0">
                <a:solidFill>
                  <a:srgbClr val="665653"/>
                </a:solidFill>
                <a:ea typeface="Source Han Sans KR Normal Bold"/>
              </a:rPr>
              <a:t> 찾기 어려움</a:t>
            </a:r>
            <a:endParaRPr lang="en-US" altLang="ko-KR" sz="2400" spc="15" dirty="0" smtClean="0">
              <a:solidFill>
                <a:srgbClr val="665653"/>
              </a:solidFill>
              <a:ea typeface="Source Han Sans KR Normal Bold"/>
            </a:endParaRPr>
          </a:p>
          <a:p>
            <a:pPr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400" spc="15" dirty="0" err="1" smtClean="0">
                <a:solidFill>
                  <a:srgbClr val="665653"/>
                </a:solidFill>
                <a:ea typeface="Source Han Sans KR Normal Bold"/>
              </a:rPr>
              <a:t>메인메뉴를</a:t>
            </a:r>
            <a:r>
              <a:rPr lang="ko-KR" altLang="en-US" sz="2400" spc="15" dirty="0" smtClean="0">
                <a:solidFill>
                  <a:srgbClr val="665653"/>
                </a:solidFill>
                <a:ea typeface="Source Han Sans KR Normal Bold"/>
              </a:rPr>
              <a:t> </a:t>
            </a:r>
            <a:r>
              <a:rPr lang="ko-KR" altLang="en-US" sz="2400" spc="15" dirty="0" err="1" smtClean="0">
                <a:solidFill>
                  <a:srgbClr val="665653"/>
                </a:solidFill>
                <a:ea typeface="Source Han Sans KR Normal Bold"/>
              </a:rPr>
              <a:t>호버해도</a:t>
            </a:r>
            <a:r>
              <a:rPr lang="ko-KR" altLang="en-US" sz="2400" spc="15" dirty="0" smtClean="0">
                <a:solidFill>
                  <a:srgbClr val="665653"/>
                </a:solidFill>
                <a:ea typeface="Source Han Sans KR Normal Bold"/>
              </a:rPr>
              <a:t> 서브메뉴가 열리지 않음</a:t>
            </a:r>
            <a:endParaRPr lang="en-US" altLang="ko-KR" sz="2400" spc="15" dirty="0" smtClean="0">
              <a:solidFill>
                <a:srgbClr val="665653"/>
              </a:solidFill>
              <a:ea typeface="Source Han Sans KR Normal Bold"/>
            </a:endParaRPr>
          </a:p>
          <a:p>
            <a:pPr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400" spc="15" dirty="0" err="1" smtClean="0">
                <a:solidFill>
                  <a:srgbClr val="665653"/>
                </a:solidFill>
                <a:ea typeface="Source Han Sans KR Normal Bold"/>
              </a:rPr>
              <a:t>푸터</a:t>
            </a:r>
            <a:r>
              <a:rPr lang="ko-KR" altLang="en-US" sz="2400" spc="15" dirty="0" smtClean="0">
                <a:solidFill>
                  <a:srgbClr val="665653"/>
                </a:solidFill>
                <a:ea typeface="Source Han Sans KR Normal Bold"/>
              </a:rPr>
              <a:t> </a:t>
            </a:r>
            <a:r>
              <a:rPr lang="ko-KR" altLang="en-US" sz="2400" spc="15" dirty="0">
                <a:solidFill>
                  <a:srgbClr val="665653"/>
                </a:solidFill>
                <a:ea typeface="Source Han Sans KR Normal Bold"/>
              </a:rPr>
              <a:t>영역의 내용과 간격이 길고 </a:t>
            </a:r>
            <a:r>
              <a:rPr lang="ko-KR" altLang="en-US" sz="2400" spc="15" dirty="0" smtClean="0">
                <a:solidFill>
                  <a:srgbClr val="665653"/>
                </a:solidFill>
                <a:ea typeface="Source Han Sans KR Normal Bold"/>
              </a:rPr>
              <a:t>넓어 미관상 좋지 않음</a:t>
            </a:r>
            <a:endParaRPr lang="en-US" altLang="ko-KR" sz="2400" spc="15" dirty="0">
              <a:solidFill>
                <a:srgbClr val="665653"/>
              </a:solidFill>
              <a:ea typeface="Source Han Sans KR Normal Bold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B7D0C1A-7295-4FAD-9175-EDF31935BD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9544" y="270517"/>
            <a:ext cx="8034431" cy="502538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2DC747E-2968-44BA-824B-739A31F3F4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9544" y="5295901"/>
            <a:ext cx="8034431" cy="4129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849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0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Box 37"/>
          <p:cNvSpPr txBox="1"/>
          <p:nvPr/>
        </p:nvSpPr>
        <p:spPr>
          <a:xfrm>
            <a:off x="715291" y="654691"/>
            <a:ext cx="3323309" cy="10130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920"/>
              </a:lnSpc>
            </a:pPr>
            <a:r>
              <a:rPr lang="ko-KR" altLang="en-US" sz="7200" spc="-179" dirty="0" err="1" smtClean="0">
                <a:solidFill>
                  <a:srgbClr val="704F48"/>
                </a:solidFill>
                <a:ea typeface="Nanum Myeongjo Regular Bold"/>
              </a:rPr>
              <a:t>퍼소나</a:t>
            </a:r>
            <a:endParaRPr lang="en-US" sz="7200" spc="-179" dirty="0">
              <a:solidFill>
                <a:srgbClr val="704F48"/>
              </a:solidFill>
              <a:ea typeface="Nanum Myeongjo Regular Bold"/>
            </a:endParaRPr>
          </a:p>
        </p:txBody>
      </p:sp>
      <p:grpSp>
        <p:nvGrpSpPr>
          <p:cNvPr id="38" name="Group 38"/>
          <p:cNvGrpSpPr/>
          <p:nvPr/>
        </p:nvGrpSpPr>
        <p:grpSpPr>
          <a:xfrm>
            <a:off x="-180975" y="9927592"/>
            <a:ext cx="18649950" cy="718816"/>
            <a:chOff x="0" y="0"/>
            <a:chExt cx="4911921" cy="189318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4911921" cy="189318"/>
            </a:xfrm>
            <a:custGeom>
              <a:avLst/>
              <a:gdLst/>
              <a:ahLst/>
              <a:cxnLst/>
              <a:rect l="l" t="t" r="r" b="b"/>
              <a:pathLst>
                <a:path w="4911921" h="189318">
                  <a:moveTo>
                    <a:pt x="0" y="0"/>
                  </a:moveTo>
                  <a:lnTo>
                    <a:pt x="4911921" y="0"/>
                  </a:lnTo>
                  <a:lnTo>
                    <a:pt x="4911921" y="189318"/>
                  </a:lnTo>
                  <a:lnTo>
                    <a:pt x="0" y="189318"/>
                  </a:lnTo>
                  <a:close/>
                </a:path>
              </a:pathLst>
            </a:custGeom>
            <a:solidFill>
              <a:srgbClr val="D1CAC9"/>
            </a:solidFill>
          </p:spPr>
        </p:sp>
        <p:sp>
          <p:nvSpPr>
            <p:cNvPr id="40" name="TextBox 40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pic>
        <p:nvPicPr>
          <p:cNvPr id="46" name="그림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291" y="2602869"/>
            <a:ext cx="3639058" cy="3639058"/>
          </a:xfrm>
          <a:prstGeom prst="ellipse">
            <a:avLst/>
          </a:prstGeom>
          <a:ln w="25400" cap="rnd">
            <a:solidFill>
              <a:schemeClr val="bg1">
                <a:lumMod val="65000"/>
              </a:schemeClr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49" name="TextBox 48"/>
          <p:cNvSpPr txBox="1"/>
          <p:nvPr/>
        </p:nvSpPr>
        <p:spPr>
          <a:xfrm>
            <a:off x="715291" y="6821150"/>
            <a:ext cx="416150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solidFill>
                  <a:schemeClr val="accent1">
                    <a:lumMod val="75000"/>
                  </a:schemeClr>
                </a:solidFill>
                <a:latin typeface="Source Han Sans KR Normal Bold" panose="020B0600000101010101" charset="-127"/>
                <a:ea typeface="Source Han Sans KR Normal Bold" panose="020B0600000101010101" charset="-127"/>
              </a:rPr>
              <a:t>Intro</a:t>
            </a:r>
          </a:p>
          <a:p>
            <a:r>
              <a:rPr lang="en-US" altLang="ko-KR" sz="2400" spc="15" dirty="0">
                <a:solidFill>
                  <a:srgbClr val="665653"/>
                </a:solidFill>
                <a:latin typeface="Source Han Sans KR Normal Bold" panose="020B0600000101010101" charset="-127"/>
                <a:ea typeface="Source Han Sans KR Normal Bold" panose="020B0600000101010101" charset="-127"/>
              </a:rPr>
              <a:t>" </a:t>
            </a:r>
            <a:r>
              <a:rPr lang="ko-KR" altLang="en-US" sz="2400" spc="15" dirty="0">
                <a:solidFill>
                  <a:srgbClr val="665653"/>
                </a:solidFill>
                <a:latin typeface="Source Han Sans KR Normal Bold" panose="020B0600000101010101" charset="-127"/>
                <a:ea typeface="Source Han Sans KR Normal Bold" panose="020B0600000101010101" charset="-127"/>
              </a:rPr>
              <a:t>저는 차에 타고있는 가족의 안전이 가장 중요합니다 </a:t>
            </a:r>
            <a:r>
              <a:rPr lang="en-US" altLang="ko-KR" sz="2400" spc="15" dirty="0">
                <a:solidFill>
                  <a:srgbClr val="665653"/>
                </a:solidFill>
                <a:latin typeface="Source Han Sans KR Normal Bold" panose="020B0600000101010101" charset="-127"/>
                <a:ea typeface="Source Han Sans KR Normal Bold" panose="020B0600000101010101" charset="-127"/>
              </a:rPr>
              <a:t>"</a:t>
            </a:r>
            <a:endParaRPr lang="ko-KR" altLang="en-US" sz="2400" spc="15" dirty="0">
              <a:solidFill>
                <a:srgbClr val="665653"/>
              </a:solidFill>
              <a:latin typeface="Source Han Sans KR Normal Bold" panose="020B0600000101010101" charset="-127"/>
              <a:ea typeface="Source Han Sans KR Normal Bold" panose="020B0600000101010101" charset="-127"/>
            </a:endParaRPr>
          </a:p>
        </p:txBody>
      </p:sp>
      <p:sp>
        <p:nvSpPr>
          <p:cNvPr id="51" name="모서리가 둥근 직사각형 50"/>
          <p:cNvSpPr/>
          <p:nvPr/>
        </p:nvSpPr>
        <p:spPr>
          <a:xfrm>
            <a:off x="5410200" y="266700"/>
            <a:ext cx="2667000" cy="3018511"/>
          </a:xfrm>
          <a:prstGeom prst="roundRect">
            <a:avLst/>
          </a:prstGeom>
          <a:solidFill>
            <a:srgbClr val="F1F0EB"/>
          </a:solidFill>
          <a:ln w="254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spc="15" dirty="0">
                <a:solidFill>
                  <a:srgbClr val="665653"/>
                </a:solidFill>
                <a:ea typeface="Source Han Sans KR Normal Bold"/>
              </a:rPr>
              <a:t>이름 </a:t>
            </a:r>
            <a:r>
              <a:rPr lang="en-US" altLang="ko-KR" sz="2400" spc="15" dirty="0">
                <a:solidFill>
                  <a:srgbClr val="665653"/>
                </a:solidFill>
                <a:ea typeface="Source Han Sans KR Normal Bold"/>
              </a:rPr>
              <a:t>: </a:t>
            </a:r>
            <a:r>
              <a:rPr lang="ko-KR" altLang="en-US" sz="2400" spc="15" dirty="0">
                <a:solidFill>
                  <a:srgbClr val="665653"/>
                </a:solidFill>
                <a:ea typeface="Source Han Sans KR Normal Bold"/>
              </a:rPr>
              <a:t>이청용</a:t>
            </a:r>
          </a:p>
          <a:p>
            <a:endParaRPr lang="ko-KR" altLang="en-US" sz="2400" spc="15" dirty="0">
              <a:solidFill>
                <a:srgbClr val="665653"/>
              </a:solidFill>
              <a:ea typeface="Source Han Sans KR Normal Bold"/>
            </a:endParaRPr>
          </a:p>
          <a:p>
            <a:r>
              <a:rPr lang="ko-KR" altLang="en-US" sz="2400" spc="15" dirty="0">
                <a:solidFill>
                  <a:srgbClr val="665653"/>
                </a:solidFill>
                <a:ea typeface="Source Han Sans KR Normal Bold"/>
              </a:rPr>
              <a:t>나이 </a:t>
            </a:r>
            <a:r>
              <a:rPr lang="en-US" altLang="ko-KR" sz="2400" spc="15" dirty="0">
                <a:solidFill>
                  <a:srgbClr val="665653"/>
                </a:solidFill>
                <a:ea typeface="Source Han Sans KR Normal Bold"/>
              </a:rPr>
              <a:t>: 44</a:t>
            </a:r>
            <a:r>
              <a:rPr lang="ko-KR" altLang="en-US" sz="2400" spc="15" dirty="0">
                <a:solidFill>
                  <a:srgbClr val="665653"/>
                </a:solidFill>
                <a:ea typeface="Source Han Sans KR Normal Bold"/>
              </a:rPr>
              <a:t>세</a:t>
            </a:r>
          </a:p>
          <a:p>
            <a:endParaRPr lang="ko-KR" altLang="en-US" sz="2400" spc="15" dirty="0">
              <a:solidFill>
                <a:srgbClr val="665653"/>
              </a:solidFill>
              <a:ea typeface="Source Han Sans KR Normal Bold"/>
            </a:endParaRPr>
          </a:p>
          <a:p>
            <a:r>
              <a:rPr lang="ko-KR" altLang="en-US" sz="2400" spc="15" dirty="0">
                <a:solidFill>
                  <a:srgbClr val="665653"/>
                </a:solidFill>
                <a:ea typeface="Source Han Sans KR Normal Bold"/>
              </a:rPr>
              <a:t>소속 </a:t>
            </a:r>
            <a:r>
              <a:rPr lang="en-US" altLang="ko-KR" sz="2400" spc="15" dirty="0">
                <a:solidFill>
                  <a:srgbClr val="665653"/>
                </a:solidFill>
                <a:ea typeface="Source Han Sans KR Normal Bold"/>
              </a:rPr>
              <a:t>: </a:t>
            </a:r>
            <a:r>
              <a:rPr lang="ko-KR" altLang="en-US" sz="2400" spc="15" dirty="0" err="1">
                <a:solidFill>
                  <a:srgbClr val="665653"/>
                </a:solidFill>
                <a:ea typeface="Source Han Sans KR Normal Bold"/>
              </a:rPr>
              <a:t>필드솔루션</a:t>
            </a:r>
            <a:endParaRPr lang="ko-KR" altLang="en-US" sz="2400" spc="15" dirty="0">
              <a:solidFill>
                <a:srgbClr val="665653"/>
              </a:solidFill>
              <a:ea typeface="Source Han Sans KR Normal Bold"/>
            </a:endParaRPr>
          </a:p>
          <a:p>
            <a:endParaRPr lang="ko-KR" altLang="en-US" sz="2400" spc="15" dirty="0">
              <a:solidFill>
                <a:srgbClr val="665653"/>
              </a:solidFill>
              <a:ea typeface="Source Han Sans KR Normal Bold"/>
            </a:endParaRPr>
          </a:p>
          <a:p>
            <a:r>
              <a:rPr lang="ko-KR" altLang="en-US" sz="2400" spc="15" dirty="0">
                <a:solidFill>
                  <a:srgbClr val="665653"/>
                </a:solidFill>
                <a:ea typeface="Source Han Sans KR Normal Bold"/>
              </a:rPr>
              <a:t>직위 </a:t>
            </a:r>
            <a:r>
              <a:rPr lang="en-US" altLang="ko-KR" sz="2400" spc="15" dirty="0">
                <a:solidFill>
                  <a:srgbClr val="665653"/>
                </a:solidFill>
                <a:ea typeface="Source Han Sans KR Normal Bold"/>
              </a:rPr>
              <a:t>: </a:t>
            </a:r>
            <a:r>
              <a:rPr lang="ko-KR" altLang="en-US" sz="2400" spc="15" dirty="0">
                <a:solidFill>
                  <a:srgbClr val="665653"/>
                </a:solidFill>
                <a:ea typeface="Source Han Sans KR Normal Bold"/>
              </a:rPr>
              <a:t>과장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8610600" y="502265"/>
            <a:ext cx="9096375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solidFill>
                  <a:schemeClr val="accent1">
                    <a:lumMod val="75000"/>
                  </a:schemeClr>
                </a:solidFill>
              </a:rPr>
              <a:t>Behavior</a:t>
            </a:r>
          </a:p>
          <a:p>
            <a:endParaRPr lang="en-US" altLang="ko-KR" sz="4000" dirty="0" smtClean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altLang="ko-KR" sz="2400" spc="15" dirty="0" smtClean="0">
                <a:solidFill>
                  <a:srgbClr val="665653"/>
                </a:solidFill>
                <a:ea typeface="Source Han Sans KR Normal Bold"/>
              </a:rPr>
              <a:t>-  4</a:t>
            </a:r>
            <a:r>
              <a:rPr lang="ko-KR" altLang="en-US" sz="2400" spc="15" dirty="0" err="1">
                <a:solidFill>
                  <a:srgbClr val="665653"/>
                </a:solidFill>
                <a:ea typeface="Source Han Sans KR Normal Bold"/>
              </a:rPr>
              <a:t>인가정이</a:t>
            </a:r>
            <a:r>
              <a:rPr lang="ko-KR" altLang="en-US" sz="2400" spc="15" dirty="0">
                <a:solidFill>
                  <a:srgbClr val="665653"/>
                </a:solidFill>
                <a:ea typeface="Source Han Sans KR Normal Bold"/>
              </a:rPr>
              <a:t> 안전하게 탈 수 있는 스마트한 차량을 찾고있다</a:t>
            </a:r>
            <a:r>
              <a:rPr lang="en-US" altLang="ko-KR" sz="2400" spc="15" dirty="0" smtClean="0">
                <a:solidFill>
                  <a:srgbClr val="665653"/>
                </a:solidFill>
                <a:ea typeface="Source Han Sans KR Normal Bold"/>
              </a:rPr>
              <a:t>.</a:t>
            </a:r>
          </a:p>
          <a:p>
            <a:pPr marL="342900" indent="-342900">
              <a:buFontTx/>
              <a:buChar char="-"/>
            </a:pPr>
            <a:endParaRPr lang="en-US" altLang="ko-KR" sz="2400" spc="15" dirty="0">
              <a:solidFill>
                <a:srgbClr val="665653"/>
              </a:solidFill>
              <a:ea typeface="Source Han Sans KR Normal Bold"/>
            </a:endParaRPr>
          </a:p>
          <a:p>
            <a:r>
              <a:rPr lang="en-US" altLang="ko-KR" sz="2400" spc="15" dirty="0" smtClean="0">
                <a:solidFill>
                  <a:srgbClr val="665653"/>
                </a:solidFill>
                <a:ea typeface="Source Han Sans KR Normal Bold"/>
              </a:rPr>
              <a:t>-  </a:t>
            </a:r>
            <a:r>
              <a:rPr lang="ko-KR" altLang="en-US" sz="2400" spc="15" dirty="0">
                <a:solidFill>
                  <a:srgbClr val="665653"/>
                </a:solidFill>
                <a:ea typeface="Source Han Sans KR Normal Bold"/>
              </a:rPr>
              <a:t>출근 전 아이들을 학교에 데려다 줄 때 음악이나 영화를 틀어주곤 한다</a:t>
            </a:r>
            <a:r>
              <a:rPr lang="en-US" altLang="ko-KR" sz="2400" spc="15" dirty="0">
                <a:solidFill>
                  <a:srgbClr val="665653"/>
                </a:solidFill>
                <a:ea typeface="Source Han Sans KR Normal Bold"/>
              </a:rPr>
              <a:t>.</a:t>
            </a:r>
            <a:endParaRPr lang="ko-KR" altLang="en-US" sz="2400" spc="15" dirty="0">
              <a:solidFill>
                <a:srgbClr val="665653"/>
              </a:solidFill>
              <a:ea typeface="Source Han Sans KR Normal Bold"/>
            </a:endParaRPr>
          </a:p>
        </p:txBody>
      </p:sp>
      <p:sp>
        <p:nvSpPr>
          <p:cNvPr id="54" name="모서리가 둥근 직사각형 53"/>
          <p:cNvSpPr/>
          <p:nvPr/>
        </p:nvSpPr>
        <p:spPr>
          <a:xfrm>
            <a:off x="5410199" y="3586108"/>
            <a:ext cx="12296775" cy="6129392"/>
          </a:xfrm>
          <a:prstGeom prst="roundRect">
            <a:avLst/>
          </a:prstGeom>
          <a:solidFill>
            <a:srgbClr val="F1F0EB"/>
          </a:solidFill>
          <a:ln w="254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4000" dirty="0" smtClean="0">
                <a:solidFill>
                  <a:schemeClr val="accent1">
                    <a:lumMod val="75000"/>
                  </a:schemeClr>
                </a:solidFill>
              </a:rPr>
              <a:t>Context</a:t>
            </a:r>
          </a:p>
          <a:p>
            <a:endParaRPr lang="en-US" altLang="ko-KR" sz="2400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ko-KR" altLang="en-US" sz="2400" spc="15" dirty="0">
                <a:solidFill>
                  <a:srgbClr val="665653"/>
                </a:solidFill>
                <a:ea typeface="Source Han Sans KR Normal Bold"/>
              </a:rPr>
              <a:t>외근</a:t>
            </a:r>
            <a:r>
              <a:rPr lang="en-US" altLang="ko-KR" sz="2400" spc="15" dirty="0">
                <a:solidFill>
                  <a:srgbClr val="665653"/>
                </a:solidFill>
                <a:ea typeface="Source Han Sans KR Normal Bold"/>
              </a:rPr>
              <a:t>, </a:t>
            </a:r>
            <a:r>
              <a:rPr lang="ko-KR" altLang="en-US" sz="2400" spc="15" dirty="0">
                <a:solidFill>
                  <a:srgbClr val="665653"/>
                </a:solidFill>
                <a:ea typeface="Source Han Sans KR Normal Bold"/>
              </a:rPr>
              <a:t>업무를 위해 차량 이용이 </a:t>
            </a:r>
            <a:r>
              <a:rPr lang="ko-KR" altLang="en-US" sz="2400" spc="15" dirty="0" err="1">
                <a:solidFill>
                  <a:srgbClr val="665653"/>
                </a:solidFill>
                <a:ea typeface="Source Han Sans KR Normal Bold"/>
              </a:rPr>
              <a:t>많은편</a:t>
            </a:r>
            <a:endParaRPr lang="ko-KR" altLang="en-US" sz="2400" spc="15" dirty="0">
              <a:solidFill>
                <a:srgbClr val="665653"/>
              </a:solidFill>
              <a:ea typeface="Source Han Sans KR Normal Bold"/>
            </a:endParaRPr>
          </a:p>
          <a:p>
            <a:r>
              <a:rPr lang="en-US" altLang="ko-KR" sz="2400" spc="15" dirty="0">
                <a:solidFill>
                  <a:srgbClr val="665653"/>
                </a:solidFill>
                <a:ea typeface="Source Han Sans KR Normal Bold"/>
              </a:rPr>
              <a:t>-&gt; </a:t>
            </a:r>
            <a:r>
              <a:rPr lang="ko-KR" altLang="en-US" sz="2400" spc="15" dirty="0">
                <a:solidFill>
                  <a:srgbClr val="665653"/>
                </a:solidFill>
                <a:ea typeface="Source Han Sans KR Normal Bold"/>
              </a:rPr>
              <a:t>거래처에서 걸려오는 전화가 많아 잠시 주차해 놓고 받거나 스피커폰을 활용</a:t>
            </a:r>
          </a:p>
          <a:p>
            <a:endParaRPr lang="ko-KR" altLang="en-US" sz="2400" spc="15" dirty="0">
              <a:solidFill>
                <a:srgbClr val="665653"/>
              </a:solidFill>
              <a:ea typeface="Source Han Sans KR Normal Bold"/>
            </a:endParaRPr>
          </a:p>
          <a:p>
            <a:r>
              <a:rPr lang="ko-KR" altLang="en-US" sz="2400" spc="15" dirty="0">
                <a:solidFill>
                  <a:srgbClr val="665653"/>
                </a:solidFill>
                <a:ea typeface="Source Han Sans KR Normal Bold"/>
              </a:rPr>
              <a:t>아이들 학교</a:t>
            </a:r>
            <a:r>
              <a:rPr lang="en-US" altLang="ko-KR" sz="2400" spc="15" dirty="0">
                <a:solidFill>
                  <a:srgbClr val="665653"/>
                </a:solidFill>
                <a:ea typeface="Source Han Sans KR Normal Bold"/>
              </a:rPr>
              <a:t>, </a:t>
            </a:r>
            <a:r>
              <a:rPr lang="ko-KR" altLang="en-US" sz="2400" spc="15" dirty="0">
                <a:solidFill>
                  <a:srgbClr val="665653"/>
                </a:solidFill>
                <a:ea typeface="Source Han Sans KR Normal Bold"/>
              </a:rPr>
              <a:t>학원이나 가족여행을 위해 주로 사용하는 </a:t>
            </a:r>
            <a:r>
              <a:rPr lang="ko-KR" altLang="en-US" sz="2400" spc="15" dirty="0" err="1">
                <a:solidFill>
                  <a:srgbClr val="665653"/>
                </a:solidFill>
                <a:ea typeface="Source Han Sans KR Normal Bold"/>
              </a:rPr>
              <a:t>패밀리카</a:t>
            </a:r>
            <a:endParaRPr lang="ko-KR" altLang="en-US" sz="2400" spc="15" dirty="0">
              <a:solidFill>
                <a:srgbClr val="665653"/>
              </a:solidFill>
              <a:ea typeface="Source Han Sans KR Normal Bold"/>
            </a:endParaRPr>
          </a:p>
          <a:p>
            <a:r>
              <a:rPr lang="en-US" altLang="ko-KR" sz="2400" spc="15" dirty="0">
                <a:solidFill>
                  <a:srgbClr val="665653"/>
                </a:solidFill>
                <a:ea typeface="Source Han Sans KR Normal Bold"/>
              </a:rPr>
              <a:t>-&gt; </a:t>
            </a:r>
            <a:r>
              <a:rPr lang="ko-KR" altLang="en-US" sz="2400" spc="15" dirty="0">
                <a:solidFill>
                  <a:srgbClr val="665653"/>
                </a:solidFill>
                <a:ea typeface="Source Han Sans KR Normal Bold"/>
              </a:rPr>
              <a:t>차 내에서 지루해 하는 아이들을 위해 스마트폰으로 영화를 보여줬었는데</a:t>
            </a:r>
            <a:r>
              <a:rPr lang="en-US" altLang="ko-KR" sz="2400" spc="15" dirty="0">
                <a:solidFill>
                  <a:srgbClr val="665653"/>
                </a:solidFill>
                <a:ea typeface="Source Han Sans KR Normal Bold"/>
              </a:rPr>
              <a:t>,</a:t>
            </a:r>
          </a:p>
          <a:p>
            <a:r>
              <a:rPr lang="en-US" altLang="ko-KR" sz="2400" spc="15" dirty="0">
                <a:solidFill>
                  <a:srgbClr val="665653"/>
                </a:solidFill>
                <a:ea typeface="Source Han Sans KR Normal Bold"/>
              </a:rPr>
              <a:t>-&gt; </a:t>
            </a:r>
            <a:r>
              <a:rPr lang="ko-KR" altLang="en-US" sz="2400" spc="15" dirty="0" err="1">
                <a:solidFill>
                  <a:srgbClr val="665653"/>
                </a:solidFill>
                <a:ea typeface="Source Han Sans KR Normal Bold"/>
              </a:rPr>
              <a:t>차량내에</a:t>
            </a:r>
            <a:r>
              <a:rPr lang="ko-KR" altLang="en-US" sz="2400" spc="15" dirty="0">
                <a:solidFill>
                  <a:srgbClr val="665653"/>
                </a:solidFill>
                <a:ea typeface="Source Han Sans KR Normal Bold"/>
              </a:rPr>
              <a:t> 스크린이 있었으면 좋겠다고 생각한다</a:t>
            </a:r>
            <a:r>
              <a:rPr lang="en-US" altLang="ko-KR" sz="2400" spc="15" dirty="0">
                <a:solidFill>
                  <a:srgbClr val="665653"/>
                </a:solidFill>
                <a:ea typeface="Source Han Sans KR Normal Bold"/>
              </a:rPr>
              <a:t>.</a:t>
            </a:r>
          </a:p>
          <a:p>
            <a:endParaRPr lang="en-US" altLang="ko-KR" sz="2400" spc="15" dirty="0">
              <a:solidFill>
                <a:srgbClr val="665653"/>
              </a:solidFill>
              <a:ea typeface="Source Han Sans KR Normal Bold"/>
            </a:endParaRPr>
          </a:p>
          <a:p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</a:rPr>
              <a:t>Goal</a:t>
            </a:r>
          </a:p>
          <a:p>
            <a:endParaRPr lang="en-US" altLang="ko-KR" sz="2400" spc="15" dirty="0">
              <a:solidFill>
                <a:srgbClr val="665653"/>
              </a:solidFill>
              <a:ea typeface="Source Han Sans KR Normal Bold"/>
            </a:endParaRPr>
          </a:p>
          <a:p>
            <a:r>
              <a:rPr lang="en-US" altLang="ko-KR" sz="2400" spc="15" dirty="0">
                <a:solidFill>
                  <a:srgbClr val="665653"/>
                </a:solidFill>
                <a:ea typeface="Source Han Sans KR Normal Bold"/>
              </a:rPr>
              <a:t>1. </a:t>
            </a:r>
            <a:r>
              <a:rPr lang="ko-KR" altLang="en-US" sz="2400" spc="15" dirty="0">
                <a:solidFill>
                  <a:srgbClr val="665653"/>
                </a:solidFill>
                <a:ea typeface="Source Han Sans KR Normal Bold"/>
              </a:rPr>
              <a:t>아이들이 즐길 수 있는 컨텐츠를 스크린을 통해 편리하게 볼 수 있었으면 좋겠다</a:t>
            </a:r>
            <a:r>
              <a:rPr lang="en-US" altLang="ko-KR" sz="2400" spc="15" dirty="0">
                <a:solidFill>
                  <a:srgbClr val="665653"/>
                </a:solidFill>
                <a:ea typeface="Source Han Sans KR Normal Bold"/>
              </a:rPr>
              <a:t>.</a:t>
            </a:r>
          </a:p>
          <a:p>
            <a:r>
              <a:rPr lang="en-US" altLang="ko-KR" sz="2400" spc="15" dirty="0">
                <a:solidFill>
                  <a:srgbClr val="665653"/>
                </a:solidFill>
                <a:ea typeface="Source Han Sans KR Normal Bold"/>
              </a:rPr>
              <a:t>2. </a:t>
            </a:r>
            <a:r>
              <a:rPr lang="ko-KR" altLang="en-US" sz="2400" spc="15" dirty="0" err="1">
                <a:solidFill>
                  <a:srgbClr val="665653"/>
                </a:solidFill>
                <a:ea typeface="Source Han Sans KR Normal Bold"/>
              </a:rPr>
              <a:t>온가족이</a:t>
            </a:r>
            <a:r>
              <a:rPr lang="ko-KR" altLang="en-US" sz="2400" spc="15" dirty="0">
                <a:solidFill>
                  <a:srgbClr val="665653"/>
                </a:solidFill>
                <a:ea typeface="Source Han Sans KR Normal Bold"/>
              </a:rPr>
              <a:t> 안전하게 </a:t>
            </a:r>
            <a:r>
              <a:rPr lang="ko-KR" altLang="en-US" sz="2400" spc="15" dirty="0" err="1">
                <a:solidFill>
                  <a:srgbClr val="665653"/>
                </a:solidFill>
                <a:ea typeface="Source Han Sans KR Normal Bold"/>
              </a:rPr>
              <a:t>타야하기</a:t>
            </a:r>
            <a:r>
              <a:rPr lang="ko-KR" altLang="en-US" sz="2400" spc="15" dirty="0">
                <a:solidFill>
                  <a:srgbClr val="665653"/>
                </a:solidFill>
                <a:ea typeface="Source Han Sans KR Normal Bold"/>
              </a:rPr>
              <a:t> 때</a:t>
            </a:r>
            <a:r>
              <a:rPr lang="ko-KR" altLang="en-US" sz="2400" spc="15" dirty="0" smtClean="0">
                <a:solidFill>
                  <a:srgbClr val="665653"/>
                </a:solidFill>
                <a:ea typeface="Source Han Sans KR Normal Bold"/>
              </a:rPr>
              <a:t>문에</a:t>
            </a:r>
            <a:r>
              <a:rPr lang="en-US" altLang="ko-KR" sz="2400" spc="15" dirty="0">
                <a:solidFill>
                  <a:srgbClr val="665653"/>
                </a:solidFill>
                <a:ea typeface="Source Han Sans KR Normal Bold"/>
              </a:rPr>
              <a:t>, </a:t>
            </a:r>
            <a:r>
              <a:rPr lang="ko-KR" altLang="en-US" sz="2400" spc="15" dirty="0">
                <a:solidFill>
                  <a:srgbClr val="665653"/>
                </a:solidFill>
                <a:ea typeface="Source Han Sans KR Normal Bold"/>
              </a:rPr>
              <a:t>교통상황 </a:t>
            </a:r>
            <a:r>
              <a:rPr lang="ko-KR" altLang="en-US" sz="2400" spc="15" dirty="0" err="1">
                <a:solidFill>
                  <a:srgbClr val="665653"/>
                </a:solidFill>
                <a:ea typeface="Source Han Sans KR Normal Bold"/>
              </a:rPr>
              <a:t>분석기능이</a:t>
            </a:r>
            <a:r>
              <a:rPr lang="ko-KR" altLang="en-US" sz="2400" spc="15" dirty="0">
                <a:solidFill>
                  <a:srgbClr val="665653"/>
                </a:solidFill>
                <a:ea typeface="Source Han Sans KR Normal Bold"/>
              </a:rPr>
              <a:t> 있는 차량을 찾고있다</a:t>
            </a:r>
            <a:r>
              <a:rPr lang="en-US" altLang="ko-KR" sz="2400" spc="15" dirty="0">
                <a:solidFill>
                  <a:srgbClr val="665653"/>
                </a:solidFill>
                <a:ea typeface="Source Han Sans KR Normal Bold"/>
              </a:rPr>
              <a:t>.</a:t>
            </a:r>
          </a:p>
          <a:p>
            <a:r>
              <a:rPr lang="en-US" altLang="ko-KR" sz="2400" spc="15" dirty="0">
                <a:solidFill>
                  <a:srgbClr val="665653"/>
                </a:solidFill>
                <a:ea typeface="Source Han Sans KR Normal Bold"/>
              </a:rPr>
              <a:t>3. </a:t>
            </a:r>
            <a:r>
              <a:rPr lang="ko-KR" altLang="en-US" sz="2400" spc="15" dirty="0" err="1">
                <a:solidFill>
                  <a:srgbClr val="665653"/>
                </a:solidFill>
                <a:ea typeface="Source Han Sans KR Normal Bold"/>
              </a:rPr>
              <a:t>차량이동시</a:t>
            </a:r>
            <a:r>
              <a:rPr lang="ko-KR" altLang="en-US" sz="2400" spc="15" dirty="0">
                <a:solidFill>
                  <a:srgbClr val="665653"/>
                </a:solidFill>
                <a:ea typeface="Source Han Sans KR Normal Bold"/>
              </a:rPr>
              <a:t> 전화통화 할 일이 많은데</a:t>
            </a:r>
            <a:r>
              <a:rPr lang="en-US" altLang="ko-KR" sz="2400" spc="15" dirty="0">
                <a:solidFill>
                  <a:srgbClr val="665653"/>
                </a:solidFill>
                <a:ea typeface="Source Han Sans KR Normal Bold"/>
              </a:rPr>
              <a:t>, </a:t>
            </a:r>
            <a:r>
              <a:rPr lang="ko-KR" altLang="en-US" sz="2400" spc="15" dirty="0">
                <a:solidFill>
                  <a:srgbClr val="665653"/>
                </a:solidFill>
                <a:ea typeface="Source Han Sans KR Normal Bold"/>
              </a:rPr>
              <a:t>이런 목적에 </a:t>
            </a:r>
            <a:r>
              <a:rPr lang="ko-KR" altLang="en-US" sz="2400" spc="15" dirty="0" err="1">
                <a:solidFill>
                  <a:srgbClr val="665653"/>
                </a:solidFill>
                <a:ea typeface="Source Han Sans KR Normal Bold"/>
              </a:rPr>
              <a:t>포커싱</a:t>
            </a:r>
            <a:r>
              <a:rPr lang="ko-KR" altLang="en-US" sz="2400" spc="15" dirty="0">
                <a:solidFill>
                  <a:srgbClr val="665653"/>
                </a:solidFill>
                <a:ea typeface="Source Han Sans KR Normal Bold"/>
              </a:rPr>
              <a:t> 된 기능이 제공되면 좋겠다</a:t>
            </a:r>
            <a:r>
              <a:rPr lang="en-US" altLang="ko-KR" sz="2400" spc="15" dirty="0">
                <a:solidFill>
                  <a:srgbClr val="665653"/>
                </a:solidFill>
                <a:ea typeface="Source Han Sans KR Normal Bold"/>
              </a:rPr>
              <a:t>.</a:t>
            </a:r>
            <a:endParaRPr lang="ko-KR" altLang="en-US" sz="2400" spc="15" dirty="0">
              <a:solidFill>
                <a:srgbClr val="665653"/>
              </a:solidFill>
              <a:ea typeface="Source Han Sans KR Normal Bold"/>
            </a:endParaRPr>
          </a:p>
        </p:txBody>
      </p:sp>
    </p:spTree>
    <p:extLst>
      <p:ext uri="{BB962C8B-B14F-4D97-AF65-F5344CB8AC3E}">
        <p14:creationId xmlns:p14="http://schemas.microsoft.com/office/powerpoint/2010/main" val="3162043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0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Box 37"/>
          <p:cNvSpPr txBox="1"/>
          <p:nvPr/>
        </p:nvSpPr>
        <p:spPr>
          <a:xfrm>
            <a:off x="715291" y="654691"/>
            <a:ext cx="3323309" cy="10130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920"/>
              </a:lnSpc>
            </a:pPr>
            <a:r>
              <a:rPr lang="ko-KR" altLang="en-US" sz="7200" spc="-179" dirty="0" err="1" smtClean="0">
                <a:solidFill>
                  <a:srgbClr val="704F48"/>
                </a:solidFill>
                <a:ea typeface="Nanum Myeongjo Regular Bold"/>
              </a:rPr>
              <a:t>퍼소나</a:t>
            </a:r>
            <a:endParaRPr lang="en-US" sz="7200" spc="-179" dirty="0">
              <a:solidFill>
                <a:srgbClr val="704F48"/>
              </a:solidFill>
              <a:ea typeface="Nanum Myeongjo Regular Bold"/>
            </a:endParaRPr>
          </a:p>
        </p:txBody>
      </p:sp>
      <p:grpSp>
        <p:nvGrpSpPr>
          <p:cNvPr id="38" name="Group 38"/>
          <p:cNvGrpSpPr/>
          <p:nvPr/>
        </p:nvGrpSpPr>
        <p:grpSpPr>
          <a:xfrm>
            <a:off x="-180975" y="9927592"/>
            <a:ext cx="18649950" cy="718816"/>
            <a:chOff x="0" y="0"/>
            <a:chExt cx="4911921" cy="189318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4911921" cy="189318"/>
            </a:xfrm>
            <a:custGeom>
              <a:avLst/>
              <a:gdLst/>
              <a:ahLst/>
              <a:cxnLst/>
              <a:rect l="l" t="t" r="r" b="b"/>
              <a:pathLst>
                <a:path w="4911921" h="189318">
                  <a:moveTo>
                    <a:pt x="0" y="0"/>
                  </a:moveTo>
                  <a:lnTo>
                    <a:pt x="4911921" y="0"/>
                  </a:lnTo>
                  <a:lnTo>
                    <a:pt x="4911921" y="189318"/>
                  </a:lnTo>
                  <a:lnTo>
                    <a:pt x="0" y="189318"/>
                  </a:lnTo>
                  <a:close/>
                </a:path>
              </a:pathLst>
            </a:custGeom>
            <a:solidFill>
              <a:srgbClr val="D1CAC9"/>
            </a:solidFill>
          </p:spPr>
        </p:sp>
        <p:sp>
          <p:nvSpPr>
            <p:cNvPr id="40" name="TextBox 40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49" name="TextBox 48"/>
          <p:cNvSpPr txBox="1"/>
          <p:nvPr/>
        </p:nvSpPr>
        <p:spPr>
          <a:xfrm>
            <a:off x="715291" y="6821150"/>
            <a:ext cx="416150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solidFill>
                  <a:schemeClr val="accent1">
                    <a:lumMod val="75000"/>
                  </a:schemeClr>
                </a:solidFill>
                <a:latin typeface="Source Han Sans KR Normal Bold" panose="020B0600000101010101" charset="-127"/>
                <a:ea typeface="Source Han Sans KR Normal Bold" panose="020B0600000101010101" charset="-127"/>
              </a:rPr>
              <a:t>Intro</a:t>
            </a:r>
          </a:p>
          <a:p>
            <a:r>
              <a:rPr lang="en-US" altLang="ko-KR" sz="2400" spc="15" dirty="0">
                <a:solidFill>
                  <a:srgbClr val="665653"/>
                </a:solidFill>
                <a:latin typeface="Source Han Sans KR Normal Bold" panose="020B0600000101010101" charset="-127"/>
                <a:ea typeface="Source Han Sans KR Normal Bold" panose="020B0600000101010101" charset="-127"/>
              </a:rPr>
              <a:t>“</a:t>
            </a:r>
            <a:r>
              <a:rPr lang="en-US" altLang="ko-KR" sz="2400" spc="15" dirty="0" smtClean="0">
                <a:solidFill>
                  <a:srgbClr val="665653"/>
                </a:solidFill>
                <a:latin typeface="Source Han Sans KR Normal Bold" panose="020B0600000101010101" charset="-127"/>
                <a:ea typeface="Source Han Sans KR Normal Bold" panose="020B0600000101010101" charset="-127"/>
              </a:rPr>
              <a:t> </a:t>
            </a:r>
            <a:r>
              <a:rPr lang="ko-KR" altLang="en-US" sz="2400" spc="15" dirty="0">
                <a:solidFill>
                  <a:srgbClr val="665653"/>
                </a:solidFill>
                <a:latin typeface="Source Han Sans KR Normal Bold" panose="020B0600000101010101" charset="-127"/>
                <a:ea typeface="Source Han Sans KR Normal Bold" panose="020B0600000101010101" charset="-127"/>
              </a:rPr>
              <a:t>자동차는 제</a:t>
            </a:r>
            <a:r>
              <a:rPr lang="en-US" altLang="ko-KR" sz="2400" spc="15" dirty="0">
                <a:solidFill>
                  <a:srgbClr val="665653"/>
                </a:solidFill>
                <a:latin typeface="Source Han Sans KR Normal Bold" panose="020B0600000101010101" charset="-127"/>
                <a:ea typeface="Source Han Sans KR Normal Bold" panose="020B0600000101010101" charset="-127"/>
              </a:rPr>
              <a:t>2</a:t>
            </a:r>
            <a:r>
              <a:rPr lang="ko-KR" altLang="en-US" sz="2400" spc="15" dirty="0">
                <a:solidFill>
                  <a:srgbClr val="665653"/>
                </a:solidFill>
                <a:latin typeface="Source Han Sans KR Normal Bold" panose="020B0600000101010101" charset="-127"/>
                <a:ea typeface="Source Han Sans KR Normal Bold" panose="020B0600000101010101" charset="-127"/>
              </a:rPr>
              <a:t>의 </a:t>
            </a:r>
            <a:r>
              <a:rPr lang="ko-KR" altLang="en-US" sz="2400" spc="15" dirty="0" err="1">
                <a:solidFill>
                  <a:srgbClr val="665653"/>
                </a:solidFill>
                <a:latin typeface="Source Han Sans KR Normal Bold" panose="020B0600000101010101" charset="-127"/>
                <a:ea typeface="Source Han Sans KR Normal Bold" panose="020B0600000101010101" charset="-127"/>
              </a:rPr>
              <a:t>오피스이자</a:t>
            </a:r>
            <a:r>
              <a:rPr lang="en-US" altLang="ko-KR" sz="2400" spc="15" dirty="0">
                <a:solidFill>
                  <a:srgbClr val="665653"/>
                </a:solidFill>
                <a:latin typeface="Source Han Sans KR Normal Bold" panose="020B0600000101010101" charset="-127"/>
                <a:ea typeface="Source Han Sans KR Normal Bold" panose="020B0600000101010101" charset="-127"/>
              </a:rPr>
              <a:t>, </a:t>
            </a:r>
            <a:r>
              <a:rPr lang="ko-KR" altLang="en-US" sz="2400" spc="15" dirty="0">
                <a:solidFill>
                  <a:srgbClr val="665653"/>
                </a:solidFill>
                <a:latin typeface="Source Han Sans KR Normal Bold" panose="020B0600000101010101" charset="-127"/>
                <a:ea typeface="Source Han Sans KR Normal Bold" panose="020B0600000101010101" charset="-127"/>
              </a:rPr>
              <a:t>나만의 </a:t>
            </a:r>
            <a:r>
              <a:rPr lang="ko-KR" altLang="en-US" sz="2400" spc="15" dirty="0" err="1">
                <a:solidFill>
                  <a:srgbClr val="665653"/>
                </a:solidFill>
                <a:latin typeface="Source Han Sans KR Normal Bold" panose="020B0600000101010101" charset="-127"/>
                <a:ea typeface="Source Han Sans KR Normal Bold" panose="020B0600000101010101" charset="-127"/>
              </a:rPr>
              <a:t>힐링</a:t>
            </a:r>
            <a:r>
              <a:rPr lang="ko-KR" altLang="en-US" sz="2400" spc="15" dirty="0">
                <a:solidFill>
                  <a:srgbClr val="665653"/>
                </a:solidFill>
                <a:latin typeface="Source Han Sans KR Normal Bold" panose="020B0600000101010101" charset="-127"/>
                <a:ea typeface="Source Han Sans KR Normal Bold" panose="020B0600000101010101" charset="-127"/>
              </a:rPr>
              <a:t> </a:t>
            </a:r>
            <a:r>
              <a:rPr lang="ko-KR" altLang="en-US" sz="2400" spc="15" dirty="0" smtClean="0">
                <a:solidFill>
                  <a:srgbClr val="665653"/>
                </a:solidFill>
                <a:latin typeface="Source Han Sans KR Normal Bold" panose="020B0600000101010101" charset="-127"/>
                <a:ea typeface="Source Han Sans KR Normal Bold" panose="020B0600000101010101" charset="-127"/>
              </a:rPr>
              <a:t>공간이에요 </a:t>
            </a:r>
            <a:r>
              <a:rPr lang="en-US" altLang="ko-KR" sz="2400" spc="15" dirty="0" smtClean="0">
                <a:solidFill>
                  <a:srgbClr val="665653"/>
                </a:solidFill>
                <a:latin typeface="Source Han Sans KR Normal Bold" panose="020B0600000101010101" charset="-127"/>
                <a:ea typeface="Source Han Sans KR Normal Bold" panose="020B0600000101010101" charset="-127"/>
              </a:rPr>
              <a:t>”</a:t>
            </a:r>
            <a:endParaRPr lang="ko-KR" altLang="en-US" sz="2400" spc="15" dirty="0">
              <a:solidFill>
                <a:srgbClr val="665653"/>
              </a:solidFill>
              <a:latin typeface="Source Han Sans KR Normal Bold" panose="020B0600000101010101" charset="-127"/>
              <a:ea typeface="Source Han Sans KR Normal Bold" panose="020B0600000101010101" charset="-127"/>
            </a:endParaRPr>
          </a:p>
        </p:txBody>
      </p:sp>
      <p:sp>
        <p:nvSpPr>
          <p:cNvPr id="51" name="모서리가 둥근 직사각형 50"/>
          <p:cNvSpPr/>
          <p:nvPr/>
        </p:nvSpPr>
        <p:spPr>
          <a:xfrm>
            <a:off x="5410200" y="266700"/>
            <a:ext cx="2667000" cy="3018511"/>
          </a:xfrm>
          <a:prstGeom prst="roundRect">
            <a:avLst/>
          </a:prstGeom>
          <a:solidFill>
            <a:srgbClr val="F1F0EB"/>
          </a:solidFill>
          <a:ln w="254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spc="15" dirty="0">
                <a:solidFill>
                  <a:srgbClr val="665653"/>
                </a:solidFill>
                <a:ea typeface="Source Han Sans KR Normal Bold"/>
              </a:rPr>
              <a:t>이름 </a:t>
            </a:r>
            <a:r>
              <a:rPr lang="en-US" altLang="ko-KR" sz="2400" spc="15" dirty="0">
                <a:solidFill>
                  <a:srgbClr val="665653"/>
                </a:solidFill>
                <a:ea typeface="Source Han Sans KR Normal Bold"/>
              </a:rPr>
              <a:t>: </a:t>
            </a:r>
            <a:r>
              <a:rPr lang="ko-KR" altLang="en-US" sz="2400" spc="15" dirty="0" err="1">
                <a:solidFill>
                  <a:srgbClr val="665653"/>
                </a:solidFill>
                <a:ea typeface="Source Han Sans KR Normal Bold"/>
              </a:rPr>
              <a:t>김하선</a:t>
            </a:r>
            <a:endParaRPr lang="ko-KR" altLang="en-US" sz="2400" spc="15" dirty="0">
              <a:solidFill>
                <a:srgbClr val="665653"/>
              </a:solidFill>
              <a:ea typeface="Source Han Sans KR Normal Bold"/>
            </a:endParaRPr>
          </a:p>
          <a:p>
            <a:endParaRPr lang="ko-KR" altLang="en-US" sz="2400" spc="15" dirty="0">
              <a:solidFill>
                <a:srgbClr val="665653"/>
              </a:solidFill>
              <a:ea typeface="Source Han Sans KR Normal Bold"/>
            </a:endParaRPr>
          </a:p>
          <a:p>
            <a:r>
              <a:rPr lang="ko-KR" altLang="en-US" sz="2400" spc="15" dirty="0">
                <a:solidFill>
                  <a:srgbClr val="665653"/>
                </a:solidFill>
                <a:ea typeface="Source Han Sans KR Normal Bold"/>
              </a:rPr>
              <a:t>나이 </a:t>
            </a:r>
            <a:r>
              <a:rPr lang="en-US" altLang="ko-KR" sz="2400" spc="15" dirty="0">
                <a:solidFill>
                  <a:srgbClr val="665653"/>
                </a:solidFill>
                <a:ea typeface="Source Han Sans KR Normal Bold"/>
              </a:rPr>
              <a:t>: 33</a:t>
            </a:r>
            <a:r>
              <a:rPr lang="ko-KR" altLang="en-US" sz="2400" spc="15" dirty="0">
                <a:solidFill>
                  <a:srgbClr val="665653"/>
                </a:solidFill>
                <a:ea typeface="Source Han Sans KR Normal Bold"/>
              </a:rPr>
              <a:t>세</a:t>
            </a:r>
          </a:p>
          <a:p>
            <a:endParaRPr lang="ko-KR" altLang="en-US" sz="2400" spc="15" dirty="0">
              <a:solidFill>
                <a:srgbClr val="665653"/>
              </a:solidFill>
              <a:ea typeface="Source Han Sans KR Normal Bold"/>
            </a:endParaRPr>
          </a:p>
          <a:p>
            <a:r>
              <a:rPr lang="ko-KR" altLang="en-US" sz="2400" spc="15" dirty="0">
                <a:solidFill>
                  <a:srgbClr val="665653"/>
                </a:solidFill>
                <a:ea typeface="Source Han Sans KR Normal Bold"/>
              </a:rPr>
              <a:t>소속 </a:t>
            </a:r>
            <a:r>
              <a:rPr lang="en-US" altLang="ko-KR" sz="2400" spc="15" dirty="0">
                <a:solidFill>
                  <a:srgbClr val="665653"/>
                </a:solidFill>
                <a:ea typeface="Source Han Sans KR Normal Bold"/>
              </a:rPr>
              <a:t>: </a:t>
            </a:r>
            <a:r>
              <a:rPr lang="ko-KR" altLang="en-US" sz="2400" spc="15" dirty="0" err="1">
                <a:solidFill>
                  <a:srgbClr val="665653"/>
                </a:solidFill>
                <a:ea typeface="Source Han Sans KR Normal Bold"/>
              </a:rPr>
              <a:t>가치랩스</a:t>
            </a:r>
            <a:endParaRPr lang="ko-KR" altLang="en-US" sz="2400" spc="15" dirty="0">
              <a:solidFill>
                <a:srgbClr val="665653"/>
              </a:solidFill>
              <a:ea typeface="Source Han Sans KR Normal Bold"/>
            </a:endParaRPr>
          </a:p>
          <a:p>
            <a:endParaRPr lang="ko-KR" altLang="en-US" sz="2400" spc="15" dirty="0">
              <a:solidFill>
                <a:srgbClr val="665653"/>
              </a:solidFill>
              <a:ea typeface="Source Han Sans KR Normal Bold"/>
            </a:endParaRPr>
          </a:p>
          <a:p>
            <a:r>
              <a:rPr lang="ko-KR" altLang="en-US" sz="2400" spc="15" dirty="0">
                <a:solidFill>
                  <a:srgbClr val="665653"/>
                </a:solidFill>
                <a:ea typeface="Source Han Sans KR Normal Bold"/>
              </a:rPr>
              <a:t>직위 </a:t>
            </a:r>
            <a:r>
              <a:rPr lang="en-US" altLang="ko-KR" sz="2400" spc="15" dirty="0">
                <a:solidFill>
                  <a:srgbClr val="665653"/>
                </a:solidFill>
                <a:ea typeface="Source Han Sans KR Normal Bold"/>
              </a:rPr>
              <a:t>: </a:t>
            </a:r>
            <a:r>
              <a:rPr lang="ko-KR" altLang="en-US" sz="2400" spc="15" dirty="0">
                <a:solidFill>
                  <a:srgbClr val="665653"/>
                </a:solidFill>
                <a:ea typeface="Source Han Sans KR Normal Bold"/>
              </a:rPr>
              <a:t>대리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8610600" y="502265"/>
            <a:ext cx="9096375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solidFill>
                  <a:schemeClr val="accent1">
                    <a:lumMod val="75000"/>
                  </a:schemeClr>
                </a:solidFill>
              </a:rPr>
              <a:t>Behavior</a:t>
            </a:r>
          </a:p>
          <a:p>
            <a:endParaRPr lang="en-US" altLang="ko-KR" sz="4000" dirty="0" smtClean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altLang="ko-KR" sz="2400" spc="15" dirty="0" smtClean="0">
                <a:solidFill>
                  <a:srgbClr val="665653"/>
                </a:solidFill>
                <a:ea typeface="Source Han Sans KR Normal Bold"/>
              </a:rPr>
              <a:t>-  </a:t>
            </a:r>
            <a:r>
              <a:rPr lang="ko-KR" altLang="en-US" sz="2400" spc="15" dirty="0" smtClean="0">
                <a:solidFill>
                  <a:srgbClr val="665653"/>
                </a:solidFill>
                <a:ea typeface="Source Han Sans KR Normal Bold"/>
              </a:rPr>
              <a:t>업무 </a:t>
            </a:r>
            <a:r>
              <a:rPr lang="ko-KR" altLang="en-US" sz="2400" spc="15" dirty="0">
                <a:solidFill>
                  <a:srgbClr val="665653"/>
                </a:solidFill>
                <a:ea typeface="Source Han Sans KR Normal Bold"/>
              </a:rPr>
              <a:t>시간이 비교적 정형화되어 있지 않고 외근이 많다</a:t>
            </a:r>
            <a:r>
              <a:rPr lang="en-US" altLang="ko-KR" sz="2400" spc="15" dirty="0" smtClean="0">
                <a:solidFill>
                  <a:srgbClr val="665653"/>
                </a:solidFill>
                <a:ea typeface="Source Han Sans KR Normal Bold"/>
              </a:rPr>
              <a:t>.</a:t>
            </a:r>
          </a:p>
          <a:p>
            <a:pPr marL="342900" indent="-342900">
              <a:buFontTx/>
              <a:buChar char="-"/>
            </a:pPr>
            <a:endParaRPr lang="en-US" altLang="ko-KR" sz="2400" spc="15" dirty="0">
              <a:solidFill>
                <a:srgbClr val="665653"/>
              </a:solidFill>
              <a:ea typeface="Source Han Sans KR Normal Bold"/>
            </a:endParaRPr>
          </a:p>
          <a:p>
            <a:r>
              <a:rPr lang="en-US" altLang="ko-KR" sz="2400" spc="15" dirty="0" smtClean="0">
                <a:solidFill>
                  <a:srgbClr val="665653"/>
                </a:solidFill>
                <a:ea typeface="Source Han Sans KR Normal Bold"/>
              </a:rPr>
              <a:t>-  </a:t>
            </a:r>
            <a:r>
              <a:rPr lang="ko-KR" altLang="en-US" sz="2400" spc="15" dirty="0" smtClean="0">
                <a:solidFill>
                  <a:srgbClr val="665653"/>
                </a:solidFill>
                <a:ea typeface="Source Han Sans KR Normal Bold"/>
              </a:rPr>
              <a:t>초행 </a:t>
            </a:r>
            <a:r>
              <a:rPr lang="ko-KR" altLang="en-US" sz="2400" spc="15" dirty="0">
                <a:solidFill>
                  <a:srgbClr val="665653"/>
                </a:solidFill>
                <a:ea typeface="Source Han Sans KR Normal Bold"/>
              </a:rPr>
              <a:t>길 이용이 많아 내비게이션 의존도가 높고 </a:t>
            </a:r>
            <a:endParaRPr lang="en-US" altLang="ko-KR" sz="2400" spc="15" dirty="0" smtClean="0">
              <a:solidFill>
                <a:srgbClr val="665653"/>
              </a:solidFill>
              <a:ea typeface="Source Han Sans KR Normal Bold"/>
            </a:endParaRPr>
          </a:p>
          <a:p>
            <a:r>
              <a:rPr lang="en-US" altLang="ko-KR" sz="2400" spc="15" dirty="0">
                <a:solidFill>
                  <a:srgbClr val="665653"/>
                </a:solidFill>
                <a:ea typeface="Source Han Sans KR Normal Bold"/>
              </a:rPr>
              <a:t> </a:t>
            </a:r>
            <a:r>
              <a:rPr lang="en-US" altLang="ko-KR" sz="2400" spc="15" dirty="0" smtClean="0">
                <a:solidFill>
                  <a:srgbClr val="665653"/>
                </a:solidFill>
                <a:ea typeface="Source Han Sans KR Normal Bold"/>
              </a:rPr>
              <a:t>  </a:t>
            </a:r>
            <a:r>
              <a:rPr lang="en-US" altLang="ko-KR" sz="600" spc="15" dirty="0" smtClean="0">
                <a:solidFill>
                  <a:srgbClr val="665653"/>
                </a:solidFill>
                <a:ea typeface="Source Han Sans KR Normal Bold"/>
              </a:rPr>
              <a:t> </a:t>
            </a:r>
            <a:r>
              <a:rPr lang="ko-KR" altLang="en-US" sz="2400" spc="15" dirty="0" smtClean="0">
                <a:solidFill>
                  <a:srgbClr val="665653"/>
                </a:solidFill>
                <a:ea typeface="Source Han Sans KR Normal Bold"/>
              </a:rPr>
              <a:t>실시간 </a:t>
            </a:r>
            <a:r>
              <a:rPr lang="ko-KR" altLang="en-US" sz="2400" spc="15" dirty="0">
                <a:solidFill>
                  <a:srgbClr val="665653"/>
                </a:solidFill>
                <a:ea typeface="Source Han Sans KR Normal Bold"/>
              </a:rPr>
              <a:t>교통 상황 정보를 업데이트 받아 이동한다</a:t>
            </a:r>
            <a:r>
              <a:rPr lang="en-US" altLang="ko-KR" sz="2400" spc="15" dirty="0" smtClean="0">
                <a:solidFill>
                  <a:srgbClr val="665653"/>
                </a:solidFill>
                <a:ea typeface="Source Han Sans KR Normal Bold"/>
              </a:rPr>
              <a:t>.</a:t>
            </a:r>
            <a:endParaRPr lang="ko-KR" altLang="en-US" sz="2400" spc="15" dirty="0">
              <a:solidFill>
                <a:srgbClr val="665653"/>
              </a:solidFill>
              <a:ea typeface="Source Han Sans KR Normal Bold"/>
            </a:endParaRPr>
          </a:p>
        </p:txBody>
      </p:sp>
      <p:sp>
        <p:nvSpPr>
          <p:cNvPr id="54" name="모서리가 둥근 직사각형 53"/>
          <p:cNvSpPr/>
          <p:nvPr/>
        </p:nvSpPr>
        <p:spPr>
          <a:xfrm>
            <a:off x="5410199" y="3586108"/>
            <a:ext cx="12296775" cy="6129392"/>
          </a:xfrm>
          <a:prstGeom prst="roundRect">
            <a:avLst/>
          </a:prstGeom>
          <a:solidFill>
            <a:srgbClr val="F1F0EB"/>
          </a:solidFill>
          <a:ln w="254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4000" dirty="0" smtClean="0">
                <a:solidFill>
                  <a:schemeClr val="accent1">
                    <a:lumMod val="75000"/>
                  </a:schemeClr>
                </a:solidFill>
              </a:rPr>
              <a:t>Context</a:t>
            </a:r>
          </a:p>
          <a:p>
            <a:endParaRPr lang="en-US" altLang="ko-KR" sz="2400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ko-KR" altLang="en-US" sz="2400" spc="15" dirty="0">
                <a:solidFill>
                  <a:srgbClr val="665653"/>
                </a:solidFill>
                <a:latin typeface="Source Han Sans KR Normal" panose="020B0600000101010101" charset="-127"/>
                <a:ea typeface="Source Han Sans KR Normal" panose="020B0600000101010101" charset="-127"/>
              </a:rPr>
              <a:t>출퇴근</a:t>
            </a:r>
            <a:r>
              <a:rPr lang="en-US" altLang="ko-KR" sz="2400" spc="15" dirty="0">
                <a:solidFill>
                  <a:srgbClr val="665653"/>
                </a:solidFill>
                <a:latin typeface="Source Han Sans KR Normal" panose="020B0600000101010101" charset="-127"/>
                <a:ea typeface="Source Han Sans KR Normal" panose="020B0600000101010101" charset="-127"/>
              </a:rPr>
              <a:t>, </a:t>
            </a:r>
            <a:r>
              <a:rPr lang="ko-KR" altLang="en-US" sz="2400" spc="15" dirty="0">
                <a:solidFill>
                  <a:srgbClr val="665653"/>
                </a:solidFill>
                <a:latin typeface="Source Han Sans KR Normal" panose="020B0600000101010101" charset="-127"/>
                <a:ea typeface="Source Han Sans KR Normal" panose="020B0600000101010101" charset="-127"/>
              </a:rPr>
              <a:t>외근 등 이동시에도 분주하게 정보를 수집하고 사람들과 네트워킹 한다</a:t>
            </a:r>
            <a:r>
              <a:rPr lang="en-US" altLang="ko-KR" sz="2400" spc="15" dirty="0">
                <a:solidFill>
                  <a:srgbClr val="665653"/>
                </a:solidFill>
                <a:latin typeface="Source Han Sans KR Normal" panose="020B0600000101010101" charset="-127"/>
                <a:ea typeface="Source Han Sans KR Normal" panose="020B0600000101010101" charset="-127"/>
              </a:rPr>
              <a:t>.</a:t>
            </a:r>
          </a:p>
          <a:p>
            <a:r>
              <a:rPr lang="en-US" altLang="ko-KR" sz="2400" spc="15" dirty="0">
                <a:solidFill>
                  <a:srgbClr val="665653"/>
                </a:solidFill>
                <a:latin typeface="Source Han Sans KR Normal" panose="020B0600000101010101" charset="-127"/>
                <a:ea typeface="Source Han Sans KR Normal" panose="020B0600000101010101" charset="-127"/>
              </a:rPr>
              <a:t>-&gt; </a:t>
            </a:r>
            <a:r>
              <a:rPr lang="ko-KR" altLang="en-US" sz="2400" spc="15" dirty="0">
                <a:solidFill>
                  <a:srgbClr val="665653"/>
                </a:solidFill>
                <a:latin typeface="Source Han Sans KR Normal" panose="020B0600000101010101" charset="-127"/>
                <a:ea typeface="Source Han Sans KR Normal" panose="020B0600000101010101" charset="-127"/>
              </a:rPr>
              <a:t>오늘 진행할 업무에 참고할 정보를 </a:t>
            </a:r>
            <a:r>
              <a:rPr lang="ko-KR" altLang="en-US" sz="2400" spc="15" dirty="0" smtClean="0">
                <a:solidFill>
                  <a:srgbClr val="665653"/>
                </a:solidFill>
                <a:latin typeface="Source Han Sans KR Normal" panose="020B0600000101010101" charset="-127"/>
                <a:ea typeface="Source Han Sans KR Normal" panose="020B0600000101010101" charset="-127"/>
              </a:rPr>
              <a:t>얻기 위해 </a:t>
            </a:r>
            <a:r>
              <a:rPr lang="ko-KR" altLang="en-US" sz="2400" spc="15" dirty="0">
                <a:solidFill>
                  <a:srgbClr val="665653"/>
                </a:solidFill>
                <a:latin typeface="Source Han Sans KR Normal" panose="020B0600000101010101" charset="-127"/>
                <a:ea typeface="Source Han Sans KR Normal" panose="020B0600000101010101" charset="-127"/>
              </a:rPr>
              <a:t>팟캐스트</a:t>
            </a:r>
            <a:r>
              <a:rPr lang="en-US" altLang="ko-KR" sz="2400" spc="15" dirty="0">
                <a:solidFill>
                  <a:srgbClr val="665653"/>
                </a:solidFill>
                <a:latin typeface="Source Han Sans KR Normal" panose="020B0600000101010101" charset="-127"/>
                <a:ea typeface="Source Han Sans KR Normal" panose="020B0600000101010101" charset="-127"/>
              </a:rPr>
              <a:t>, </a:t>
            </a:r>
            <a:r>
              <a:rPr lang="ko-KR" altLang="en-US" sz="2400" spc="15" dirty="0">
                <a:solidFill>
                  <a:srgbClr val="665653"/>
                </a:solidFill>
                <a:latin typeface="Source Han Sans KR Normal" panose="020B0600000101010101" charset="-127"/>
                <a:ea typeface="Source Han Sans KR Normal" panose="020B0600000101010101" charset="-127"/>
              </a:rPr>
              <a:t>유튜브 등을 항상 틀어 놓는다</a:t>
            </a:r>
            <a:r>
              <a:rPr lang="en-US" altLang="ko-KR" sz="2400" spc="15" dirty="0">
                <a:solidFill>
                  <a:srgbClr val="665653"/>
                </a:solidFill>
                <a:latin typeface="Source Han Sans KR Normal" panose="020B0600000101010101" charset="-127"/>
                <a:ea typeface="Source Han Sans KR Normal" panose="020B0600000101010101" charset="-127"/>
              </a:rPr>
              <a:t>.</a:t>
            </a:r>
          </a:p>
          <a:p>
            <a:r>
              <a:rPr lang="en-US" altLang="ko-KR" sz="2400" spc="15" dirty="0">
                <a:solidFill>
                  <a:srgbClr val="665653"/>
                </a:solidFill>
                <a:latin typeface="Source Han Sans KR Normal" panose="020B0600000101010101" charset="-127"/>
                <a:ea typeface="Source Han Sans KR Normal" panose="020B0600000101010101" charset="-127"/>
              </a:rPr>
              <a:t>-&gt; </a:t>
            </a:r>
            <a:r>
              <a:rPr lang="ko-KR" altLang="en-US" sz="2400" spc="15" dirty="0">
                <a:solidFill>
                  <a:srgbClr val="665653"/>
                </a:solidFill>
                <a:latin typeface="Source Han Sans KR Normal" panose="020B0600000101010101" charset="-127"/>
                <a:ea typeface="Source Han Sans KR Normal" panose="020B0600000101010101" charset="-127"/>
              </a:rPr>
              <a:t>초행길 이용이 많아 네비게이션 의존도가 높다</a:t>
            </a:r>
            <a:r>
              <a:rPr lang="en-US" altLang="ko-KR" sz="2400" spc="15" dirty="0" smtClean="0">
                <a:solidFill>
                  <a:srgbClr val="665653"/>
                </a:solidFill>
                <a:latin typeface="Source Han Sans KR Normal" panose="020B0600000101010101" charset="-127"/>
                <a:ea typeface="Source Han Sans KR Normal" panose="020B0600000101010101" charset="-127"/>
              </a:rPr>
              <a:t>.</a:t>
            </a:r>
          </a:p>
          <a:p>
            <a:endParaRPr lang="en-US" altLang="ko-KR" sz="2400" spc="15" dirty="0">
              <a:solidFill>
                <a:srgbClr val="665653"/>
              </a:solidFill>
              <a:latin typeface="Source Han Sans KR Normal" panose="020B0600000101010101" charset="-127"/>
              <a:ea typeface="Source Han Sans KR Normal" panose="020B0600000101010101" charset="-127"/>
            </a:endParaRPr>
          </a:p>
          <a:p>
            <a:r>
              <a:rPr lang="ko-KR" altLang="en-US" sz="2400" spc="15" dirty="0">
                <a:solidFill>
                  <a:srgbClr val="665653"/>
                </a:solidFill>
                <a:latin typeface="Source Han Sans KR Normal" panose="020B0600000101010101" charset="-127"/>
                <a:ea typeface="Source Han Sans KR Normal" panose="020B0600000101010101" charset="-127"/>
              </a:rPr>
              <a:t>여행</a:t>
            </a:r>
            <a:r>
              <a:rPr lang="en-US" altLang="ko-KR" sz="2400" spc="15" dirty="0">
                <a:solidFill>
                  <a:srgbClr val="665653"/>
                </a:solidFill>
                <a:latin typeface="Source Han Sans KR Normal" panose="020B0600000101010101" charset="-127"/>
                <a:ea typeface="Source Han Sans KR Normal" panose="020B0600000101010101" charset="-127"/>
              </a:rPr>
              <a:t>, </a:t>
            </a:r>
            <a:r>
              <a:rPr lang="ko-KR" altLang="en-US" sz="2400" spc="15" dirty="0">
                <a:solidFill>
                  <a:srgbClr val="665653"/>
                </a:solidFill>
                <a:latin typeface="Source Han Sans KR Normal" panose="020B0600000101010101" charset="-127"/>
                <a:ea typeface="Source Han Sans KR Normal" panose="020B0600000101010101" charset="-127"/>
              </a:rPr>
              <a:t>취미 활동 등 개인 여가시간에 차량 이용 많다</a:t>
            </a:r>
            <a:r>
              <a:rPr lang="en-US" altLang="ko-KR" sz="2400" spc="15" dirty="0">
                <a:solidFill>
                  <a:srgbClr val="665653"/>
                </a:solidFill>
                <a:latin typeface="Source Han Sans KR Normal" panose="020B0600000101010101" charset="-127"/>
                <a:ea typeface="Source Han Sans KR Normal" panose="020B0600000101010101" charset="-127"/>
              </a:rPr>
              <a:t>.</a:t>
            </a:r>
          </a:p>
          <a:p>
            <a:r>
              <a:rPr lang="en-US" altLang="ko-KR" sz="2400" spc="15" dirty="0">
                <a:solidFill>
                  <a:srgbClr val="665653"/>
                </a:solidFill>
                <a:latin typeface="Source Han Sans KR Normal" panose="020B0600000101010101" charset="-127"/>
                <a:ea typeface="Source Han Sans KR Normal" panose="020B0600000101010101" charset="-127"/>
              </a:rPr>
              <a:t>-&gt; AI </a:t>
            </a:r>
            <a:r>
              <a:rPr lang="ko-KR" altLang="en-US" sz="2400" spc="15" dirty="0">
                <a:solidFill>
                  <a:srgbClr val="665653"/>
                </a:solidFill>
                <a:latin typeface="Source Han Sans KR Normal" panose="020B0600000101010101" charset="-127"/>
                <a:ea typeface="Source Han Sans KR Normal" panose="020B0600000101010101" charset="-127"/>
              </a:rPr>
              <a:t>기능을 활용해 주변 맛집을 추천 받기도 하고 숙소</a:t>
            </a:r>
            <a:r>
              <a:rPr lang="en-US" altLang="ko-KR" sz="2400" spc="15" dirty="0">
                <a:solidFill>
                  <a:srgbClr val="665653"/>
                </a:solidFill>
                <a:latin typeface="Source Han Sans KR Normal" panose="020B0600000101010101" charset="-127"/>
                <a:ea typeface="Source Han Sans KR Normal" panose="020B0600000101010101" charset="-127"/>
              </a:rPr>
              <a:t>, </a:t>
            </a:r>
            <a:r>
              <a:rPr lang="ko-KR" altLang="en-US" sz="2400" spc="15" dirty="0">
                <a:solidFill>
                  <a:srgbClr val="665653"/>
                </a:solidFill>
                <a:latin typeface="Source Han Sans KR Normal" panose="020B0600000101010101" charset="-127"/>
                <a:ea typeface="Source Han Sans KR Normal" panose="020B0600000101010101" charset="-127"/>
              </a:rPr>
              <a:t>주유소 등을 검색한다</a:t>
            </a:r>
            <a:r>
              <a:rPr lang="en-US" altLang="ko-KR" sz="2400" spc="15" dirty="0">
                <a:solidFill>
                  <a:srgbClr val="665653"/>
                </a:solidFill>
                <a:latin typeface="Source Han Sans KR Normal" panose="020B0600000101010101" charset="-127"/>
                <a:ea typeface="Source Han Sans KR Normal" panose="020B0600000101010101" charset="-127"/>
              </a:rPr>
              <a:t>.</a:t>
            </a:r>
          </a:p>
          <a:p>
            <a:endParaRPr lang="en-US" altLang="ko-KR" sz="2400" spc="15" dirty="0">
              <a:solidFill>
                <a:srgbClr val="665653"/>
              </a:solidFill>
              <a:latin typeface="Source Han Sans KR Normal" panose="020B0600000101010101" charset="-127"/>
              <a:ea typeface="Source Han Sans KR Normal" panose="020B0600000101010101" charset="-127"/>
            </a:endParaRPr>
          </a:p>
          <a:p>
            <a:r>
              <a:rPr lang="en-US" altLang="ko-KR" sz="4000" dirty="0" smtClean="0">
                <a:solidFill>
                  <a:schemeClr val="accent1">
                    <a:lumMod val="75000"/>
                  </a:schemeClr>
                </a:solidFill>
              </a:rPr>
              <a:t>Goal</a:t>
            </a:r>
          </a:p>
          <a:p>
            <a:endParaRPr lang="en-US" altLang="ko-KR" sz="2400" spc="15" dirty="0">
              <a:solidFill>
                <a:srgbClr val="665653"/>
              </a:solidFill>
              <a:latin typeface="Source Han Sans KR Normal" panose="020B0600000101010101" charset="-127"/>
              <a:ea typeface="Source Han Sans KR Normal" panose="020B0600000101010101" charset="-127"/>
            </a:endParaRPr>
          </a:p>
          <a:p>
            <a:r>
              <a:rPr lang="en-US" altLang="ko-KR" sz="2400" spc="15" dirty="0">
                <a:solidFill>
                  <a:srgbClr val="665653"/>
                </a:solidFill>
                <a:latin typeface="Source Han Sans KR Normal" panose="020B0600000101010101" charset="-127"/>
                <a:ea typeface="Source Han Sans KR Normal" panose="020B0600000101010101" charset="-127"/>
              </a:rPr>
              <a:t>1. </a:t>
            </a:r>
            <a:r>
              <a:rPr lang="ko-KR" altLang="en-US" sz="2400" spc="15" dirty="0">
                <a:solidFill>
                  <a:srgbClr val="665653"/>
                </a:solidFill>
                <a:latin typeface="Source Han Sans KR Normal" panose="020B0600000101010101" charset="-127"/>
                <a:ea typeface="Source Han Sans KR Normal" panose="020B0600000101010101" charset="-127"/>
              </a:rPr>
              <a:t>차에서 </a:t>
            </a:r>
            <a:r>
              <a:rPr lang="ko-KR" altLang="en-US" sz="2400" spc="15" dirty="0" err="1">
                <a:solidFill>
                  <a:srgbClr val="665653"/>
                </a:solidFill>
                <a:latin typeface="Source Han Sans KR Normal" panose="020B0600000101010101" charset="-127"/>
                <a:ea typeface="Source Han Sans KR Normal" panose="020B0600000101010101" charset="-127"/>
              </a:rPr>
              <a:t>메세지</a:t>
            </a:r>
            <a:r>
              <a:rPr lang="en-US" altLang="ko-KR" sz="2400" spc="15" dirty="0">
                <a:solidFill>
                  <a:srgbClr val="665653"/>
                </a:solidFill>
                <a:latin typeface="Source Han Sans KR Normal" panose="020B0600000101010101" charset="-127"/>
                <a:ea typeface="Source Han Sans KR Normal" panose="020B0600000101010101" charset="-127"/>
              </a:rPr>
              <a:t>, </a:t>
            </a:r>
            <a:r>
              <a:rPr lang="ko-KR" altLang="en-US" sz="2400" spc="15" dirty="0">
                <a:solidFill>
                  <a:srgbClr val="665653"/>
                </a:solidFill>
                <a:latin typeface="Source Han Sans KR Normal" panose="020B0600000101010101" charset="-127"/>
                <a:ea typeface="Source Han Sans KR Normal" panose="020B0600000101010101" charset="-127"/>
              </a:rPr>
              <a:t>전화 등 업무 상 커뮤니케이션 활동을 편안하게 진행하고 싶다</a:t>
            </a:r>
            <a:r>
              <a:rPr lang="en-US" altLang="ko-KR" sz="2400" spc="15" dirty="0">
                <a:solidFill>
                  <a:srgbClr val="665653"/>
                </a:solidFill>
                <a:latin typeface="Source Han Sans KR Normal" panose="020B0600000101010101" charset="-127"/>
                <a:ea typeface="Source Han Sans KR Normal" panose="020B0600000101010101" charset="-127"/>
              </a:rPr>
              <a:t>.</a:t>
            </a:r>
          </a:p>
          <a:p>
            <a:r>
              <a:rPr lang="en-US" altLang="ko-KR" sz="2400" spc="15" dirty="0">
                <a:solidFill>
                  <a:srgbClr val="665653"/>
                </a:solidFill>
                <a:latin typeface="Source Han Sans KR Normal" panose="020B0600000101010101" charset="-127"/>
                <a:ea typeface="Source Han Sans KR Normal" panose="020B0600000101010101" charset="-127"/>
              </a:rPr>
              <a:t>2. </a:t>
            </a:r>
            <a:r>
              <a:rPr lang="ko-KR" altLang="en-US" sz="2400" spc="15" dirty="0">
                <a:solidFill>
                  <a:srgbClr val="665653"/>
                </a:solidFill>
                <a:latin typeface="Source Han Sans KR Normal" panose="020B0600000101010101" charset="-127"/>
                <a:ea typeface="Source Han Sans KR Normal" panose="020B0600000101010101" charset="-127"/>
              </a:rPr>
              <a:t>주행 중 음악을 컨트롤 하기 어렵기에 나의 상황과 취향에 맞는 음악 추천 되었으면 좋겠다</a:t>
            </a:r>
            <a:r>
              <a:rPr lang="en-US" altLang="ko-KR" sz="2400" spc="15" dirty="0">
                <a:solidFill>
                  <a:srgbClr val="665653"/>
                </a:solidFill>
                <a:latin typeface="Source Han Sans KR Normal" panose="020B0600000101010101" charset="-127"/>
                <a:ea typeface="Source Han Sans KR Normal" panose="020B0600000101010101" charset="-127"/>
              </a:rPr>
              <a:t>.</a:t>
            </a:r>
          </a:p>
          <a:p>
            <a:r>
              <a:rPr lang="en-US" altLang="ko-KR" sz="2400" spc="15" dirty="0">
                <a:solidFill>
                  <a:srgbClr val="665653"/>
                </a:solidFill>
                <a:latin typeface="Source Han Sans KR Normal" panose="020B0600000101010101" charset="-127"/>
                <a:ea typeface="Source Han Sans KR Normal" panose="020B0600000101010101" charset="-127"/>
              </a:rPr>
              <a:t>3. </a:t>
            </a:r>
            <a:r>
              <a:rPr lang="ko-KR" altLang="en-US" sz="2400" spc="15" dirty="0">
                <a:solidFill>
                  <a:srgbClr val="665653"/>
                </a:solidFill>
                <a:latin typeface="Source Han Sans KR Normal" panose="020B0600000101010101" charset="-127"/>
                <a:ea typeface="Source Han Sans KR Normal" panose="020B0600000101010101" charset="-127"/>
              </a:rPr>
              <a:t>외근이나 여행 등 차량 이용이 많아 네비게이션 등 위치서비스를 주행 중 편리하게 이용하고 싶다</a:t>
            </a:r>
            <a:r>
              <a:rPr lang="en-US" altLang="ko-KR" sz="2400" spc="15" dirty="0">
                <a:solidFill>
                  <a:srgbClr val="665653"/>
                </a:solidFill>
                <a:latin typeface="Source Han Sans KR Normal" panose="020B0600000101010101" charset="-127"/>
                <a:ea typeface="Source Han Sans KR Normal" panose="020B0600000101010101" charset="-127"/>
              </a:rPr>
              <a:t>.</a:t>
            </a:r>
            <a:endParaRPr lang="ko-KR" altLang="en-US" sz="2400" spc="15" dirty="0">
              <a:solidFill>
                <a:srgbClr val="665653"/>
              </a:solidFill>
              <a:latin typeface="Source Han Sans KR Normal" panose="020B0600000101010101" charset="-127"/>
              <a:ea typeface="Source Han Sans KR Normal" panose="020B0600000101010101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655" y="2630426"/>
            <a:ext cx="3646886" cy="3646886"/>
          </a:xfrm>
          <a:prstGeom prst="ellipse">
            <a:avLst/>
          </a:prstGeom>
          <a:ln w="25400" cap="rnd">
            <a:solidFill>
              <a:schemeClr val="bg1">
                <a:lumMod val="65000"/>
              </a:schemeClr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475401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0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Box 37"/>
          <p:cNvSpPr txBox="1"/>
          <p:nvPr/>
        </p:nvSpPr>
        <p:spPr>
          <a:xfrm>
            <a:off x="715291" y="654691"/>
            <a:ext cx="9419309" cy="10130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920"/>
              </a:lnSpc>
            </a:pPr>
            <a:r>
              <a:rPr lang="ko-KR" altLang="en-US" sz="7200" spc="-179" smtClean="0">
                <a:solidFill>
                  <a:srgbClr val="704F48"/>
                </a:solidFill>
                <a:ea typeface="Nanum Myeongjo Regular Bold"/>
              </a:rPr>
              <a:t>시안 방향성 정의</a:t>
            </a:r>
            <a:endParaRPr lang="en-US" sz="7200" spc="-179" dirty="0">
              <a:solidFill>
                <a:srgbClr val="704F48"/>
              </a:solidFill>
              <a:ea typeface="Nanum Myeongjo Regular Bold"/>
            </a:endParaRPr>
          </a:p>
        </p:txBody>
      </p:sp>
      <p:grpSp>
        <p:nvGrpSpPr>
          <p:cNvPr id="38" name="Group 38"/>
          <p:cNvGrpSpPr/>
          <p:nvPr/>
        </p:nvGrpSpPr>
        <p:grpSpPr>
          <a:xfrm>
            <a:off x="-180975" y="9927592"/>
            <a:ext cx="18649950" cy="718816"/>
            <a:chOff x="0" y="0"/>
            <a:chExt cx="4911921" cy="189318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4911921" cy="189318"/>
            </a:xfrm>
            <a:custGeom>
              <a:avLst/>
              <a:gdLst/>
              <a:ahLst/>
              <a:cxnLst/>
              <a:rect l="l" t="t" r="r" b="b"/>
              <a:pathLst>
                <a:path w="4911921" h="189318">
                  <a:moveTo>
                    <a:pt x="0" y="0"/>
                  </a:moveTo>
                  <a:lnTo>
                    <a:pt x="4911921" y="0"/>
                  </a:lnTo>
                  <a:lnTo>
                    <a:pt x="4911921" y="189318"/>
                  </a:lnTo>
                  <a:lnTo>
                    <a:pt x="0" y="189318"/>
                  </a:lnTo>
                  <a:close/>
                </a:path>
              </a:pathLst>
            </a:custGeom>
            <a:solidFill>
              <a:srgbClr val="D1CAC9"/>
            </a:solidFill>
          </p:spPr>
        </p:sp>
        <p:sp>
          <p:nvSpPr>
            <p:cNvPr id="40" name="TextBox 40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6" name="그룹 5"/>
          <p:cNvGrpSpPr>
            <a:grpSpLocks noChangeAspect="1"/>
          </p:cNvGrpSpPr>
          <p:nvPr/>
        </p:nvGrpSpPr>
        <p:grpSpPr>
          <a:xfrm>
            <a:off x="2781236" y="1862994"/>
            <a:ext cx="4572000" cy="7500163"/>
            <a:chOff x="5242073" y="588879"/>
            <a:chExt cx="6089319" cy="10866814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19280" y="961699"/>
              <a:ext cx="4853502" cy="2475184"/>
            </a:xfrm>
            <a:prstGeom prst="rect">
              <a:avLst/>
            </a:prstGeom>
            <a:effectLst/>
          </p:spPr>
        </p:pic>
        <p:pic>
          <p:nvPicPr>
            <p:cNvPr id="8" name="Picture 2" descr="Responsive design cheatsheet _ A guide to responsive grids, responsive  images and responsive text | Apple support, Design, Imac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0676" y="588879"/>
              <a:ext cx="5030709" cy="40137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00683" y="4300782"/>
              <a:ext cx="4661722" cy="2377380"/>
            </a:xfrm>
            <a:prstGeom prst="rect">
              <a:avLst/>
            </a:prstGeom>
          </p:spPr>
        </p:pic>
        <p:pic>
          <p:nvPicPr>
            <p:cNvPr id="10" name="Picture 2" descr="Responsive design cheatsheet _ A guide to responsive grids, responsive  images and responsive text | Apple support, Design, Imac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00683" y="4089106"/>
              <a:ext cx="5030709" cy="40137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2" descr="Responsive design cheatsheet _ A guide to responsive grids, responsive  images and responsive text | Apple support, Design, Imac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42073" y="7441906"/>
              <a:ext cx="5030709" cy="40137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19280" y="7650066"/>
              <a:ext cx="4588384" cy="2545494"/>
            </a:xfrm>
            <a:prstGeom prst="rect">
              <a:avLst/>
            </a:prstGeom>
          </p:spPr>
        </p:pic>
      </p:grpSp>
      <p:grpSp>
        <p:nvGrpSpPr>
          <p:cNvPr id="26" name="그룹 25"/>
          <p:cNvGrpSpPr>
            <a:grpSpLocks noChangeAspect="1"/>
          </p:cNvGrpSpPr>
          <p:nvPr/>
        </p:nvGrpSpPr>
        <p:grpSpPr>
          <a:xfrm>
            <a:off x="8991600" y="0"/>
            <a:ext cx="8771229" cy="10385911"/>
            <a:chOff x="8764079" y="-8908"/>
            <a:chExt cx="8998750" cy="10655316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07300" y="-8908"/>
              <a:ext cx="1057883" cy="10646409"/>
            </a:xfrm>
            <a:prstGeom prst="rect">
              <a:avLst/>
            </a:prstGeom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8764079" y="-8908"/>
              <a:ext cx="2761277" cy="3444811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611125" y="-1090"/>
              <a:ext cx="2151704" cy="10647498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47127" y="-3464"/>
              <a:ext cx="1582054" cy="10640965"/>
            </a:xfrm>
            <a:prstGeom prst="rect">
              <a:avLst/>
            </a:prstGeom>
          </p:spPr>
        </p:pic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64080" y="3399819"/>
              <a:ext cx="2761277" cy="72322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65428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0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Box 37"/>
          <p:cNvSpPr txBox="1"/>
          <p:nvPr/>
        </p:nvSpPr>
        <p:spPr>
          <a:xfrm>
            <a:off x="715291" y="654691"/>
            <a:ext cx="5533109" cy="10130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920"/>
              </a:lnSpc>
            </a:pPr>
            <a:r>
              <a:rPr lang="ko-KR" altLang="en-US" sz="7200" spc="-179" dirty="0" smtClean="0">
                <a:solidFill>
                  <a:srgbClr val="704F48"/>
                </a:solidFill>
                <a:ea typeface="Nanum Myeongjo Regular Bold"/>
              </a:rPr>
              <a:t>정보구조설계</a:t>
            </a:r>
            <a:endParaRPr lang="en-US" sz="7200" spc="-179" dirty="0">
              <a:solidFill>
                <a:srgbClr val="704F48"/>
              </a:solidFill>
              <a:ea typeface="Nanum Myeongjo Regular Bold"/>
            </a:endParaRPr>
          </a:p>
        </p:txBody>
      </p:sp>
      <p:grpSp>
        <p:nvGrpSpPr>
          <p:cNvPr id="38" name="Group 38"/>
          <p:cNvGrpSpPr/>
          <p:nvPr/>
        </p:nvGrpSpPr>
        <p:grpSpPr>
          <a:xfrm>
            <a:off x="-180975" y="9927592"/>
            <a:ext cx="18649950" cy="718816"/>
            <a:chOff x="0" y="0"/>
            <a:chExt cx="4911921" cy="189318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4911921" cy="189318"/>
            </a:xfrm>
            <a:custGeom>
              <a:avLst/>
              <a:gdLst/>
              <a:ahLst/>
              <a:cxnLst/>
              <a:rect l="l" t="t" r="r" b="b"/>
              <a:pathLst>
                <a:path w="4911921" h="189318">
                  <a:moveTo>
                    <a:pt x="0" y="0"/>
                  </a:moveTo>
                  <a:lnTo>
                    <a:pt x="4911921" y="0"/>
                  </a:lnTo>
                  <a:lnTo>
                    <a:pt x="4911921" y="189318"/>
                  </a:lnTo>
                  <a:lnTo>
                    <a:pt x="0" y="189318"/>
                  </a:lnTo>
                  <a:close/>
                </a:path>
              </a:pathLst>
            </a:custGeom>
            <a:solidFill>
              <a:srgbClr val="D1CAC9"/>
            </a:solidFill>
          </p:spPr>
        </p:sp>
        <p:sp>
          <p:nvSpPr>
            <p:cNvPr id="40" name="TextBox 40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07833"/>
            <a:ext cx="18288000" cy="4402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036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0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4"/>
          <p:cNvGrpSpPr/>
          <p:nvPr/>
        </p:nvGrpSpPr>
        <p:grpSpPr>
          <a:xfrm>
            <a:off x="-180975" y="9927592"/>
            <a:ext cx="18649950" cy="718816"/>
            <a:chOff x="0" y="0"/>
            <a:chExt cx="4911921" cy="189318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4911921" cy="189318"/>
            </a:xfrm>
            <a:custGeom>
              <a:avLst/>
              <a:gdLst/>
              <a:ahLst/>
              <a:cxnLst/>
              <a:rect l="l" t="t" r="r" b="b"/>
              <a:pathLst>
                <a:path w="4911921" h="189318">
                  <a:moveTo>
                    <a:pt x="0" y="0"/>
                  </a:moveTo>
                  <a:lnTo>
                    <a:pt x="4911921" y="0"/>
                  </a:lnTo>
                  <a:lnTo>
                    <a:pt x="4911921" y="189318"/>
                  </a:lnTo>
                  <a:lnTo>
                    <a:pt x="0" y="189318"/>
                  </a:lnTo>
                  <a:close/>
                </a:path>
              </a:pathLst>
            </a:custGeom>
            <a:solidFill>
              <a:srgbClr val="D1CAC9"/>
            </a:solidFill>
          </p:spPr>
        </p:sp>
        <p:sp>
          <p:nvSpPr>
            <p:cNvPr id="36" name="TextBox 36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37" name="TextBox 37"/>
          <p:cNvSpPr txBox="1"/>
          <p:nvPr/>
        </p:nvSpPr>
        <p:spPr>
          <a:xfrm>
            <a:off x="667666" y="628650"/>
            <a:ext cx="7921739" cy="10130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920"/>
              </a:lnSpc>
            </a:pPr>
            <a:r>
              <a:rPr lang="ko-KR" altLang="en-US" sz="7200" spc="-180" dirty="0">
                <a:solidFill>
                  <a:srgbClr val="704F48"/>
                </a:solidFill>
                <a:ea typeface="Nanum Myeongjo Regular Bold"/>
              </a:rPr>
              <a:t>스타일 가이드</a:t>
            </a:r>
            <a:endParaRPr lang="en-US" sz="7200" spc="-180" dirty="0">
              <a:solidFill>
                <a:srgbClr val="704F48"/>
              </a:solidFill>
              <a:ea typeface="Nanum Myeongjo Regular Bold"/>
            </a:endParaRPr>
          </a:p>
        </p:txBody>
      </p:sp>
      <p:sp>
        <p:nvSpPr>
          <p:cNvPr id="38" name="TextBox 38"/>
          <p:cNvSpPr txBox="1"/>
          <p:nvPr/>
        </p:nvSpPr>
        <p:spPr>
          <a:xfrm>
            <a:off x="6477000" y="2542282"/>
            <a:ext cx="6781800" cy="10772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4199"/>
              </a:lnSpc>
              <a:spcBef>
                <a:spcPct val="0"/>
              </a:spcBef>
            </a:pPr>
            <a:r>
              <a:rPr lang="en-US" altLang="ko-KR" sz="3200" spc="15" dirty="0" smtClean="0">
                <a:solidFill>
                  <a:srgbClr val="665653"/>
                </a:solidFill>
                <a:latin typeface="Abyssinica SIL" panose="02000000000000000000" pitchFamily="2" charset="0"/>
                <a:ea typeface="Abyssinica SIL" panose="02000000000000000000" pitchFamily="2" charset="0"/>
                <a:cs typeface="Abyssinica SIL" panose="02000000000000000000" pitchFamily="2" charset="0"/>
              </a:rPr>
              <a:t>Let </a:t>
            </a:r>
            <a:r>
              <a:rPr lang="en-US" altLang="ko-KR" sz="3200" spc="15" dirty="0">
                <a:solidFill>
                  <a:srgbClr val="665653"/>
                </a:solidFill>
                <a:latin typeface="Abyssinica SIL" panose="02000000000000000000" pitchFamily="2" charset="0"/>
                <a:ea typeface="Abyssinica SIL" panose="02000000000000000000" pitchFamily="2" charset="0"/>
                <a:cs typeface="Abyssinica SIL" panose="02000000000000000000" pitchFamily="2" charset="0"/>
              </a:rPr>
              <a:t>me introduce Audi Korea.</a:t>
            </a:r>
          </a:p>
          <a:p>
            <a:pPr lvl="0">
              <a:lnSpc>
                <a:spcPts val="4199"/>
              </a:lnSpc>
              <a:spcBef>
                <a:spcPct val="0"/>
              </a:spcBef>
            </a:pPr>
            <a:r>
              <a:rPr lang="en-US" altLang="ko-KR" sz="3200" b="1" spc="15" dirty="0">
                <a:solidFill>
                  <a:srgbClr val="665653"/>
                </a:solidFill>
                <a:latin typeface="Abyssinica SIL" panose="02000000000000000000" pitchFamily="2" charset="0"/>
                <a:ea typeface="Abyssinica SIL" panose="02000000000000000000" pitchFamily="2" charset="0"/>
                <a:cs typeface="Abyssinica SIL" panose="02000000000000000000" pitchFamily="2" charset="0"/>
              </a:rPr>
              <a:t>Let me introduce Audi Korea.</a:t>
            </a:r>
          </a:p>
        </p:txBody>
      </p:sp>
      <p:sp>
        <p:nvSpPr>
          <p:cNvPr id="39" name="AutoShape 39"/>
          <p:cNvSpPr/>
          <p:nvPr/>
        </p:nvSpPr>
        <p:spPr>
          <a:xfrm>
            <a:off x="1362075" y="3406357"/>
            <a:ext cx="3438525" cy="0"/>
          </a:xfrm>
          <a:prstGeom prst="line">
            <a:avLst/>
          </a:prstGeom>
          <a:ln w="28575" cap="flat">
            <a:solidFill>
              <a:srgbClr val="AB969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0" name="TextBox 39"/>
          <p:cNvSpPr txBox="1"/>
          <p:nvPr/>
        </p:nvSpPr>
        <p:spPr>
          <a:xfrm>
            <a:off x="1103541" y="1848615"/>
            <a:ext cx="41542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15" dirty="0" smtClean="0">
                <a:solidFill>
                  <a:srgbClr val="665653"/>
                </a:solidFill>
                <a:ea typeface="Source Han Sans KR Normal Bold"/>
              </a:rPr>
              <a:t>1) </a:t>
            </a:r>
            <a:r>
              <a:rPr lang="ko-KR" altLang="en-US" sz="2400" spc="15" dirty="0" smtClean="0">
                <a:solidFill>
                  <a:srgbClr val="665653"/>
                </a:solidFill>
                <a:ea typeface="Source Han Sans KR Normal Bold"/>
              </a:rPr>
              <a:t>폰트</a:t>
            </a:r>
            <a:endParaRPr lang="ko-KR" altLang="en-US" sz="2400" spc="15" dirty="0">
              <a:solidFill>
                <a:srgbClr val="665653"/>
              </a:solidFill>
              <a:ea typeface="Source Han Sans KR Normal Bold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333851" y="2760026"/>
            <a:ext cx="3542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sz="3600" b="1" spc="15" dirty="0" err="1">
                <a:solidFill>
                  <a:srgbClr val="665653"/>
                </a:solidFill>
                <a:latin typeface="Abyssinica SIL" panose="02000000000000000000" pitchFamily="2" charset="0"/>
                <a:ea typeface="Abyssinica SIL" panose="02000000000000000000" pitchFamily="2" charset="0"/>
                <a:cs typeface="Abyssinica SIL" panose="02000000000000000000" pitchFamily="2" charset="0"/>
              </a:rPr>
              <a:t>Abyssinica</a:t>
            </a:r>
            <a:r>
              <a:rPr lang="en-US" altLang="ko-KR" sz="3600" b="1" spc="15" dirty="0">
                <a:solidFill>
                  <a:srgbClr val="665653"/>
                </a:solidFill>
                <a:latin typeface="Abyssinica SIL" panose="02000000000000000000" pitchFamily="2" charset="0"/>
                <a:ea typeface="Abyssinica SIL" panose="02000000000000000000" pitchFamily="2" charset="0"/>
                <a:cs typeface="Abyssinica SIL" panose="02000000000000000000" pitchFamily="2" charset="0"/>
              </a:rPr>
              <a:t> SIL</a:t>
            </a:r>
          </a:p>
        </p:txBody>
      </p:sp>
      <p:sp>
        <p:nvSpPr>
          <p:cNvPr id="50" name="AutoShape 5"/>
          <p:cNvSpPr/>
          <p:nvPr/>
        </p:nvSpPr>
        <p:spPr>
          <a:xfrm rot="5400000">
            <a:off x="5775705" y="3074007"/>
            <a:ext cx="792989" cy="0"/>
          </a:xfrm>
          <a:prstGeom prst="line">
            <a:avLst/>
          </a:prstGeom>
          <a:ln w="28575" cap="flat">
            <a:solidFill>
              <a:srgbClr val="AB969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1" name="TextBox 38"/>
          <p:cNvSpPr txBox="1"/>
          <p:nvPr/>
        </p:nvSpPr>
        <p:spPr>
          <a:xfrm>
            <a:off x="6477000" y="4457700"/>
            <a:ext cx="6781800" cy="10772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4199"/>
              </a:lnSpc>
              <a:spcBef>
                <a:spcPct val="0"/>
              </a:spcBef>
            </a:pPr>
            <a:r>
              <a:rPr lang="en-US" altLang="ko-KR" sz="3200" spc="15" dirty="0" smtClean="0">
                <a:solidFill>
                  <a:srgbClr val="665653"/>
                </a:solidFill>
                <a:latin typeface="Audi Type" panose="020B0503040200000003" pitchFamily="34" charset="0"/>
                <a:ea typeface="Abyssinica SIL" panose="02000000000000000000" pitchFamily="2" charset="0"/>
                <a:cs typeface="Abyssinica SIL" panose="02000000000000000000" pitchFamily="2" charset="0"/>
              </a:rPr>
              <a:t>Let </a:t>
            </a:r>
            <a:r>
              <a:rPr lang="en-US" altLang="ko-KR" sz="3200" spc="15" dirty="0">
                <a:solidFill>
                  <a:srgbClr val="665653"/>
                </a:solidFill>
                <a:latin typeface="Audi Type" panose="020B0503040200000003" pitchFamily="34" charset="0"/>
                <a:ea typeface="Abyssinica SIL" panose="02000000000000000000" pitchFamily="2" charset="0"/>
                <a:cs typeface="Abyssinica SIL" panose="02000000000000000000" pitchFamily="2" charset="0"/>
              </a:rPr>
              <a:t>me introduce Audi Korea.</a:t>
            </a:r>
          </a:p>
          <a:p>
            <a:pPr lvl="0">
              <a:lnSpc>
                <a:spcPts val="4199"/>
              </a:lnSpc>
              <a:spcBef>
                <a:spcPct val="0"/>
              </a:spcBef>
            </a:pPr>
            <a:r>
              <a:rPr lang="en-US" altLang="ko-KR" sz="3200" b="1" spc="15" dirty="0">
                <a:solidFill>
                  <a:srgbClr val="665653"/>
                </a:solidFill>
                <a:latin typeface="Audi Type" panose="020B0503040200000003" pitchFamily="34" charset="0"/>
                <a:ea typeface="Abyssinica SIL" panose="02000000000000000000" pitchFamily="2" charset="0"/>
                <a:cs typeface="Abyssinica SIL" panose="02000000000000000000" pitchFamily="2" charset="0"/>
              </a:rPr>
              <a:t>Let me introduce Audi Korea.</a:t>
            </a:r>
          </a:p>
        </p:txBody>
      </p:sp>
      <p:sp>
        <p:nvSpPr>
          <p:cNvPr id="52" name="AutoShape 39"/>
          <p:cNvSpPr/>
          <p:nvPr/>
        </p:nvSpPr>
        <p:spPr>
          <a:xfrm>
            <a:off x="1362075" y="5321775"/>
            <a:ext cx="3438525" cy="0"/>
          </a:xfrm>
          <a:prstGeom prst="line">
            <a:avLst/>
          </a:prstGeom>
          <a:ln w="28575" cap="flat">
            <a:solidFill>
              <a:srgbClr val="AB969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3" name="TextBox 52"/>
          <p:cNvSpPr txBox="1"/>
          <p:nvPr/>
        </p:nvSpPr>
        <p:spPr>
          <a:xfrm>
            <a:off x="1333851" y="4675444"/>
            <a:ext cx="3542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sz="3600" b="1" spc="15" dirty="0" smtClean="0">
                <a:solidFill>
                  <a:srgbClr val="665653"/>
                </a:solidFill>
                <a:latin typeface="Audi Type" panose="020B0503040200000003" pitchFamily="34" charset="0"/>
                <a:ea typeface="Abyssinica SIL" panose="02000000000000000000" pitchFamily="2" charset="0"/>
                <a:cs typeface="Abyssinica SIL" panose="02000000000000000000" pitchFamily="2" charset="0"/>
              </a:rPr>
              <a:t>Audi Type</a:t>
            </a:r>
            <a:endParaRPr lang="en-US" altLang="ko-KR" sz="3600" b="1" spc="15" dirty="0">
              <a:solidFill>
                <a:srgbClr val="665653"/>
              </a:solidFill>
              <a:latin typeface="Audi Type" panose="020B0503040200000003" pitchFamily="34" charset="0"/>
              <a:ea typeface="Abyssinica SIL" panose="02000000000000000000" pitchFamily="2" charset="0"/>
              <a:cs typeface="Abyssinica SIL" panose="02000000000000000000" pitchFamily="2" charset="0"/>
            </a:endParaRPr>
          </a:p>
        </p:txBody>
      </p:sp>
      <p:sp>
        <p:nvSpPr>
          <p:cNvPr id="54" name="AutoShape 5"/>
          <p:cNvSpPr/>
          <p:nvPr/>
        </p:nvSpPr>
        <p:spPr>
          <a:xfrm rot="5400000">
            <a:off x="5775705" y="4989425"/>
            <a:ext cx="792989" cy="0"/>
          </a:xfrm>
          <a:prstGeom prst="line">
            <a:avLst/>
          </a:prstGeom>
          <a:ln w="28575" cap="flat">
            <a:solidFill>
              <a:srgbClr val="AB969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5" name="TextBox 38"/>
          <p:cNvSpPr txBox="1"/>
          <p:nvPr/>
        </p:nvSpPr>
        <p:spPr>
          <a:xfrm>
            <a:off x="6477000" y="6435451"/>
            <a:ext cx="6781800" cy="10656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4199"/>
              </a:lnSpc>
              <a:spcBef>
                <a:spcPct val="0"/>
              </a:spcBef>
            </a:pPr>
            <a:r>
              <a:rPr lang="en-US" altLang="ko-KR" sz="3200" spc="15" dirty="0">
                <a:solidFill>
                  <a:srgbClr val="665653"/>
                </a:solidFill>
                <a:latin typeface="NanumGothic" panose="020D0604000000000000" pitchFamily="50" charset="-127"/>
                <a:ea typeface="NanumGothic" panose="020D0604000000000000" pitchFamily="50" charset="-127"/>
                <a:cs typeface="Abyssinica SIL" panose="02000000000000000000" pitchFamily="2" charset="0"/>
              </a:rPr>
              <a:t>Audi Korea</a:t>
            </a:r>
            <a:r>
              <a:rPr lang="ko-KR" altLang="en-US" sz="3200" spc="15" dirty="0">
                <a:solidFill>
                  <a:srgbClr val="665653"/>
                </a:solidFill>
                <a:latin typeface="NanumGothic" panose="020D0604000000000000" pitchFamily="50" charset="-127"/>
                <a:ea typeface="NanumGothic" panose="020D0604000000000000" pitchFamily="50" charset="-127"/>
                <a:cs typeface="Abyssinica SIL" panose="02000000000000000000" pitchFamily="2" charset="0"/>
              </a:rPr>
              <a:t>를 소개해 드립니다</a:t>
            </a:r>
            <a:r>
              <a:rPr lang="en-US" altLang="ko-KR" sz="3200" spc="15" dirty="0" smtClean="0">
                <a:solidFill>
                  <a:srgbClr val="665653"/>
                </a:solidFill>
                <a:latin typeface="NanumGothic" panose="020D0604000000000000" pitchFamily="50" charset="-127"/>
                <a:ea typeface="NanumGothic" panose="020D0604000000000000" pitchFamily="50" charset="-127"/>
                <a:cs typeface="Abyssinica SIL" panose="02000000000000000000" pitchFamily="2" charset="0"/>
              </a:rPr>
              <a:t>.</a:t>
            </a:r>
          </a:p>
          <a:p>
            <a:pPr lvl="0">
              <a:lnSpc>
                <a:spcPts val="4199"/>
              </a:lnSpc>
              <a:spcBef>
                <a:spcPct val="0"/>
              </a:spcBef>
            </a:pPr>
            <a:r>
              <a:rPr lang="en-US" altLang="ko-KR" sz="3200" b="1" spc="15" dirty="0">
                <a:solidFill>
                  <a:srgbClr val="665653"/>
                </a:solidFill>
                <a:latin typeface="NanumGothic" panose="020D0604000000000000" pitchFamily="50" charset="-127"/>
                <a:ea typeface="NanumGothic" panose="020D0604000000000000" pitchFamily="50" charset="-127"/>
                <a:cs typeface="Abyssinica SIL" panose="02000000000000000000" pitchFamily="2" charset="0"/>
              </a:rPr>
              <a:t>Audi Korea</a:t>
            </a:r>
            <a:r>
              <a:rPr lang="ko-KR" altLang="en-US" sz="3200" b="1" spc="15" dirty="0">
                <a:solidFill>
                  <a:srgbClr val="665653"/>
                </a:solidFill>
                <a:latin typeface="NanumGothic" panose="020D0604000000000000" pitchFamily="50" charset="-127"/>
                <a:ea typeface="NanumGothic" panose="020D0604000000000000" pitchFamily="50" charset="-127"/>
                <a:cs typeface="Abyssinica SIL" panose="02000000000000000000" pitchFamily="2" charset="0"/>
              </a:rPr>
              <a:t>를 소개해 드립니다</a:t>
            </a:r>
            <a:r>
              <a:rPr lang="en-US" altLang="ko-KR" sz="3200" b="1" spc="15" dirty="0">
                <a:solidFill>
                  <a:srgbClr val="665653"/>
                </a:solidFill>
                <a:latin typeface="NanumGothic" panose="020D0604000000000000" pitchFamily="50" charset="-127"/>
                <a:ea typeface="NanumGothic" panose="020D0604000000000000" pitchFamily="50" charset="-127"/>
                <a:cs typeface="Abyssinica SIL" panose="02000000000000000000" pitchFamily="2" charset="0"/>
              </a:rPr>
              <a:t>.</a:t>
            </a:r>
          </a:p>
        </p:txBody>
      </p:sp>
      <p:sp>
        <p:nvSpPr>
          <p:cNvPr id="56" name="AutoShape 39"/>
          <p:cNvSpPr/>
          <p:nvPr/>
        </p:nvSpPr>
        <p:spPr>
          <a:xfrm>
            <a:off x="1362075" y="7299526"/>
            <a:ext cx="3438525" cy="0"/>
          </a:xfrm>
          <a:prstGeom prst="line">
            <a:avLst/>
          </a:prstGeom>
          <a:ln w="28575" cap="flat">
            <a:solidFill>
              <a:srgbClr val="AB969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7" name="TextBox 56"/>
          <p:cNvSpPr txBox="1"/>
          <p:nvPr/>
        </p:nvSpPr>
        <p:spPr>
          <a:xfrm>
            <a:off x="1333851" y="6653195"/>
            <a:ext cx="3542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ko-KR" altLang="en-US" sz="3600" b="1" spc="15" dirty="0" smtClean="0">
                <a:solidFill>
                  <a:srgbClr val="665653"/>
                </a:solidFill>
                <a:latin typeface="NanumGothic" panose="020D0604000000000000" pitchFamily="50" charset="-127"/>
                <a:ea typeface="NanumGothic" panose="020D0604000000000000" pitchFamily="50" charset="-127"/>
                <a:cs typeface="Abyssinica SIL" panose="02000000000000000000" pitchFamily="2" charset="0"/>
              </a:rPr>
              <a:t>나눔 고딕</a:t>
            </a:r>
            <a:endParaRPr lang="en-US" altLang="ko-KR" sz="3600" b="1" spc="15" dirty="0">
              <a:solidFill>
                <a:srgbClr val="665653"/>
              </a:solidFill>
              <a:latin typeface="NanumGothic" panose="020D0604000000000000" pitchFamily="50" charset="-127"/>
              <a:ea typeface="NanumGothic" panose="020D0604000000000000" pitchFamily="50" charset="-127"/>
              <a:cs typeface="Abyssinica SIL" panose="02000000000000000000" pitchFamily="2" charset="0"/>
            </a:endParaRPr>
          </a:p>
        </p:txBody>
      </p:sp>
      <p:sp>
        <p:nvSpPr>
          <p:cNvPr id="58" name="AutoShape 5"/>
          <p:cNvSpPr/>
          <p:nvPr/>
        </p:nvSpPr>
        <p:spPr>
          <a:xfrm rot="5400000">
            <a:off x="5775705" y="6967176"/>
            <a:ext cx="792989" cy="0"/>
          </a:xfrm>
          <a:prstGeom prst="line">
            <a:avLst/>
          </a:prstGeom>
          <a:ln w="28575" cap="flat">
            <a:solidFill>
              <a:srgbClr val="AB969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9" name="TextBox 38"/>
          <p:cNvSpPr txBox="1"/>
          <p:nvPr/>
        </p:nvSpPr>
        <p:spPr>
          <a:xfrm>
            <a:off x="6477000" y="8333482"/>
            <a:ext cx="6781800" cy="10772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4199"/>
              </a:lnSpc>
              <a:spcBef>
                <a:spcPct val="0"/>
              </a:spcBef>
            </a:pPr>
            <a:r>
              <a:rPr lang="en-US" altLang="ko-KR" sz="3200" spc="15" dirty="0">
                <a:solidFill>
                  <a:srgbClr val="665653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Abyssinica SIL" panose="02000000000000000000" pitchFamily="2" charset="0"/>
              </a:rPr>
              <a:t>Audi Korea</a:t>
            </a:r>
            <a:r>
              <a:rPr lang="ko-KR" altLang="en-US" sz="3200" spc="15" dirty="0">
                <a:solidFill>
                  <a:srgbClr val="665653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Abyssinica SIL" panose="02000000000000000000" pitchFamily="2" charset="0"/>
              </a:rPr>
              <a:t>를 소개해 드립니다</a:t>
            </a:r>
            <a:r>
              <a:rPr lang="en-US" altLang="ko-KR" sz="3200" spc="15" dirty="0">
                <a:solidFill>
                  <a:srgbClr val="665653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Abyssinica SIL" panose="02000000000000000000" pitchFamily="2" charset="0"/>
              </a:rPr>
              <a:t>.</a:t>
            </a:r>
          </a:p>
          <a:p>
            <a:pPr lvl="0">
              <a:lnSpc>
                <a:spcPts val="4199"/>
              </a:lnSpc>
              <a:spcBef>
                <a:spcPct val="0"/>
              </a:spcBef>
            </a:pPr>
            <a:r>
              <a:rPr lang="en-US" altLang="ko-KR" sz="3200" b="1" spc="15" dirty="0">
                <a:solidFill>
                  <a:srgbClr val="665653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Abyssinica SIL" panose="02000000000000000000" pitchFamily="2" charset="0"/>
              </a:rPr>
              <a:t>Audi Korea</a:t>
            </a:r>
            <a:r>
              <a:rPr lang="ko-KR" altLang="en-US" sz="3200" b="1" spc="15" dirty="0">
                <a:solidFill>
                  <a:srgbClr val="665653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Abyssinica SIL" panose="02000000000000000000" pitchFamily="2" charset="0"/>
              </a:rPr>
              <a:t>를 소개해 드립니다</a:t>
            </a:r>
            <a:r>
              <a:rPr lang="en-US" altLang="ko-KR" sz="3200" b="1" spc="15" dirty="0">
                <a:solidFill>
                  <a:srgbClr val="665653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Abyssinica SIL" panose="02000000000000000000" pitchFamily="2" charset="0"/>
              </a:rPr>
              <a:t>.</a:t>
            </a:r>
          </a:p>
        </p:txBody>
      </p:sp>
      <p:sp>
        <p:nvSpPr>
          <p:cNvPr id="60" name="AutoShape 39"/>
          <p:cNvSpPr/>
          <p:nvPr/>
        </p:nvSpPr>
        <p:spPr>
          <a:xfrm>
            <a:off x="1362075" y="9169554"/>
            <a:ext cx="3438525" cy="0"/>
          </a:xfrm>
          <a:prstGeom prst="line">
            <a:avLst/>
          </a:prstGeom>
          <a:ln w="28575" cap="flat">
            <a:solidFill>
              <a:srgbClr val="AB969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1" name="TextBox 60"/>
          <p:cNvSpPr txBox="1"/>
          <p:nvPr/>
        </p:nvSpPr>
        <p:spPr>
          <a:xfrm>
            <a:off x="1333851" y="8523223"/>
            <a:ext cx="3542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sz="3600" b="1" spc="15" dirty="0" smtClean="0">
                <a:solidFill>
                  <a:srgbClr val="665653"/>
                </a:solidFill>
                <a:latin typeface="Abyssinica SIL" panose="02000000000000000000" pitchFamily="2" charset="0"/>
                <a:ea typeface="Abyssinica SIL" panose="02000000000000000000" pitchFamily="2" charset="0"/>
                <a:cs typeface="Abyssinica SIL" panose="02000000000000000000" pitchFamily="2" charset="0"/>
              </a:rPr>
              <a:t>Noto Sans KR</a:t>
            </a:r>
            <a:endParaRPr lang="en-US" altLang="ko-KR" sz="3600" b="1" spc="15" dirty="0">
              <a:solidFill>
                <a:srgbClr val="665653"/>
              </a:solidFill>
              <a:latin typeface="Abyssinica SIL" panose="02000000000000000000" pitchFamily="2" charset="0"/>
              <a:ea typeface="Abyssinica SIL" panose="02000000000000000000" pitchFamily="2" charset="0"/>
              <a:cs typeface="Abyssinica SIL" panose="02000000000000000000" pitchFamily="2" charset="0"/>
            </a:endParaRPr>
          </a:p>
        </p:txBody>
      </p:sp>
      <p:sp>
        <p:nvSpPr>
          <p:cNvPr id="62" name="AutoShape 5"/>
          <p:cNvSpPr/>
          <p:nvPr/>
        </p:nvSpPr>
        <p:spPr>
          <a:xfrm rot="5400000">
            <a:off x="5775705" y="8837204"/>
            <a:ext cx="792989" cy="0"/>
          </a:xfrm>
          <a:prstGeom prst="line">
            <a:avLst/>
          </a:prstGeom>
          <a:ln w="28575" cap="flat">
            <a:solidFill>
              <a:srgbClr val="AB9696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0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4"/>
          <p:cNvGrpSpPr/>
          <p:nvPr/>
        </p:nvGrpSpPr>
        <p:grpSpPr>
          <a:xfrm>
            <a:off x="-180975" y="9927592"/>
            <a:ext cx="18649950" cy="718816"/>
            <a:chOff x="0" y="0"/>
            <a:chExt cx="4911921" cy="189318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4911921" cy="189318"/>
            </a:xfrm>
            <a:custGeom>
              <a:avLst/>
              <a:gdLst/>
              <a:ahLst/>
              <a:cxnLst/>
              <a:rect l="l" t="t" r="r" b="b"/>
              <a:pathLst>
                <a:path w="4911921" h="189318">
                  <a:moveTo>
                    <a:pt x="0" y="0"/>
                  </a:moveTo>
                  <a:lnTo>
                    <a:pt x="4911921" y="0"/>
                  </a:lnTo>
                  <a:lnTo>
                    <a:pt x="4911921" y="189318"/>
                  </a:lnTo>
                  <a:lnTo>
                    <a:pt x="0" y="189318"/>
                  </a:lnTo>
                  <a:close/>
                </a:path>
              </a:pathLst>
            </a:custGeom>
            <a:solidFill>
              <a:srgbClr val="D1CAC9"/>
            </a:solidFill>
          </p:spPr>
        </p:sp>
        <p:sp>
          <p:nvSpPr>
            <p:cNvPr id="36" name="TextBox 36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37" name="TextBox 37"/>
          <p:cNvSpPr txBox="1"/>
          <p:nvPr/>
        </p:nvSpPr>
        <p:spPr>
          <a:xfrm>
            <a:off x="667666" y="628650"/>
            <a:ext cx="7921739" cy="10130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920"/>
              </a:lnSpc>
            </a:pPr>
            <a:r>
              <a:rPr lang="ko-KR" altLang="en-US" sz="7200" spc="-180" dirty="0">
                <a:solidFill>
                  <a:srgbClr val="704F48"/>
                </a:solidFill>
                <a:ea typeface="Nanum Myeongjo Regular Bold"/>
              </a:rPr>
              <a:t>스타일 가이드</a:t>
            </a:r>
            <a:endParaRPr lang="en-US" sz="7200" spc="-180" dirty="0">
              <a:solidFill>
                <a:srgbClr val="704F48"/>
              </a:solidFill>
              <a:ea typeface="Nanum Myeongjo Regular Bold"/>
            </a:endParaRPr>
          </a:p>
        </p:txBody>
      </p:sp>
      <p:sp>
        <p:nvSpPr>
          <p:cNvPr id="39" name="AutoShape 39"/>
          <p:cNvSpPr/>
          <p:nvPr/>
        </p:nvSpPr>
        <p:spPr>
          <a:xfrm>
            <a:off x="1362075" y="3390900"/>
            <a:ext cx="3438525" cy="0"/>
          </a:xfrm>
          <a:prstGeom prst="line">
            <a:avLst/>
          </a:prstGeom>
          <a:ln w="28575" cap="flat">
            <a:solidFill>
              <a:srgbClr val="AB969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0" name="TextBox 39"/>
          <p:cNvSpPr txBox="1"/>
          <p:nvPr/>
        </p:nvSpPr>
        <p:spPr>
          <a:xfrm>
            <a:off x="1103541" y="1848615"/>
            <a:ext cx="41542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15" dirty="0" smtClean="0">
                <a:solidFill>
                  <a:srgbClr val="665653"/>
                </a:solidFill>
                <a:ea typeface="Source Han Sans KR Normal Bold"/>
              </a:rPr>
              <a:t>2) </a:t>
            </a:r>
            <a:r>
              <a:rPr lang="ko-KR" altLang="en-US" sz="2400" spc="15" dirty="0" smtClean="0">
                <a:solidFill>
                  <a:srgbClr val="665653"/>
                </a:solidFill>
                <a:ea typeface="Source Han Sans KR Normal Bold"/>
              </a:rPr>
              <a:t>컬러</a:t>
            </a:r>
            <a:endParaRPr lang="ko-KR" altLang="en-US" sz="2400" spc="15" dirty="0">
              <a:solidFill>
                <a:srgbClr val="665653"/>
              </a:solidFill>
              <a:ea typeface="Source Han Sans KR Normal Bold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333851" y="2760026"/>
            <a:ext cx="3542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ko-KR" altLang="en-US" sz="3600" b="1" spc="15" dirty="0" smtClean="0">
                <a:solidFill>
                  <a:srgbClr val="665653"/>
                </a:solidFill>
                <a:latin typeface="Source Han Sans KR Normal" panose="020B0600000101010101" charset="-127"/>
                <a:ea typeface="Source Han Sans KR Normal" panose="020B0600000101010101" charset="-127"/>
                <a:cs typeface="Abyssinica SIL" panose="02000000000000000000" pitchFamily="2" charset="0"/>
              </a:rPr>
              <a:t>헤더 </a:t>
            </a:r>
            <a:r>
              <a:rPr lang="en-US" altLang="ko-KR" sz="3600" b="1" spc="15" dirty="0" smtClean="0">
                <a:solidFill>
                  <a:srgbClr val="665653"/>
                </a:solidFill>
                <a:latin typeface="Source Han Sans KR Normal" panose="020B0600000101010101" charset="-127"/>
                <a:ea typeface="Source Han Sans KR Normal" panose="020B0600000101010101" charset="-127"/>
                <a:cs typeface="Abyssinica SIL" panose="02000000000000000000" pitchFamily="2" charset="0"/>
              </a:rPr>
              <a:t>GNB </a:t>
            </a:r>
            <a:r>
              <a:rPr lang="ko-KR" altLang="en-US" sz="3600" b="1" spc="15" dirty="0" smtClean="0">
                <a:solidFill>
                  <a:srgbClr val="665653"/>
                </a:solidFill>
                <a:latin typeface="Source Han Sans KR Normal" panose="020B0600000101010101" charset="-127"/>
                <a:ea typeface="Source Han Sans KR Normal" panose="020B0600000101010101" charset="-127"/>
                <a:cs typeface="Abyssinica SIL" panose="02000000000000000000" pitchFamily="2" charset="0"/>
              </a:rPr>
              <a:t>메뉴</a:t>
            </a:r>
            <a:endParaRPr lang="en-US" altLang="ko-KR" sz="3600" b="1" spc="15" dirty="0">
              <a:solidFill>
                <a:srgbClr val="665653"/>
              </a:solidFill>
              <a:latin typeface="Source Han Sans KR Normal" panose="020B0600000101010101" charset="-127"/>
              <a:ea typeface="Source Han Sans KR Normal" panose="020B0600000101010101" charset="-127"/>
              <a:cs typeface="Abyssinica SIL" panose="02000000000000000000" pitchFamily="2" charset="0"/>
            </a:endParaRPr>
          </a:p>
        </p:txBody>
      </p:sp>
      <p:sp>
        <p:nvSpPr>
          <p:cNvPr id="50" name="AutoShape 5"/>
          <p:cNvSpPr/>
          <p:nvPr/>
        </p:nvSpPr>
        <p:spPr>
          <a:xfrm rot="5400000">
            <a:off x="5775705" y="3070605"/>
            <a:ext cx="792989" cy="0"/>
          </a:xfrm>
          <a:prstGeom prst="line">
            <a:avLst/>
          </a:prstGeom>
          <a:ln w="28575" cap="flat">
            <a:solidFill>
              <a:srgbClr val="AB969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직사각형 2"/>
          <p:cNvSpPr/>
          <p:nvPr/>
        </p:nvSpPr>
        <p:spPr>
          <a:xfrm>
            <a:off x="6965876" y="2397684"/>
            <a:ext cx="9112324" cy="1415262"/>
          </a:xfrm>
          <a:prstGeom prst="rect">
            <a:avLst/>
          </a:prstGeom>
          <a:solidFill>
            <a:srgbClr val="666666"/>
          </a:solidFill>
          <a:ln w="6350">
            <a:solidFill>
              <a:schemeClr val="tx1"/>
            </a:solidFill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7010400" y="3001157"/>
            <a:ext cx="4495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schemeClr val="bg1"/>
                </a:solidFill>
              </a:rPr>
              <a:t>#666666</a:t>
            </a:r>
          </a:p>
          <a:p>
            <a:r>
              <a:rPr lang="en-US" altLang="ko-KR" sz="2400" dirty="0" smtClean="0">
                <a:solidFill>
                  <a:schemeClr val="bg1"/>
                </a:solidFill>
              </a:rPr>
              <a:t>102 102 102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63" name="AutoShape 39"/>
          <p:cNvSpPr/>
          <p:nvPr/>
        </p:nvSpPr>
        <p:spPr>
          <a:xfrm>
            <a:off x="1362075" y="5334506"/>
            <a:ext cx="3438525" cy="0"/>
          </a:xfrm>
          <a:prstGeom prst="line">
            <a:avLst/>
          </a:prstGeom>
          <a:ln w="28575" cap="flat">
            <a:solidFill>
              <a:srgbClr val="AB969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4" name="TextBox 63"/>
          <p:cNvSpPr txBox="1"/>
          <p:nvPr/>
        </p:nvSpPr>
        <p:spPr>
          <a:xfrm>
            <a:off x="1333851" y="4688175"/>
            <a:ext cx="3542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ko-KR" altLang="en-US" sz="3600" b="1" spc="15" dirty="0" smtClean="0">
                <a:solidFill>
                  <a:srgbClr val="665653"/>
                </a:solidFill>
                <a:latin typeface="Source Han Sans KR Normal" panose="020B0600000101010101" charset="-127"/>
                <a:ea typeface="Source Han Sans KR Normal" panose="020B0600000101010101" charset="-127"/>
                <a:cs typeface="Abyssinica SIL" panose="02000000000000000000" pitchFamily="2" charset="0"/>
              </a:rPr>
              <a:t>슬라이드</a:t>
            </a:r>
            <a:endParaRPr lang="en-US" altLang="ko-KR" sz="3600" b="1" spc="15" dirty="0">
              <a:solidFill>
                <a:srgbClr val="665653"/>
              </a:solidFill>
              <a:latin typeface="Source Han Sans KR Normal" panose="020B0600000101010101" charset="-127"/>
              <a:ea typeface="Source Han Sans KR Normal" panose="020B0600000101010101" charset="-127"/>
              <a:cs typeface="Abyssinica SIL" panose="02000000000000000000" pitchFamily="2" charset="0"/>
            </a:endParaRPr>
          </a:p>
        </p:txBody>
      </p:sp>
      <p:sp>
        <p:nvSpPr>
          <p:cNvPr id="65" name="AutoShape 5"/>
          <p:cNvSpPr/>
          <p:nvPr/>
        </p:nvSpPr>
        <p:spPr>
          <a:xfrm rot="5400000">
            <a:off x="5775705" y="4975605"/>
            <a:ext cx="792989" cy="0"/>
          </a:xfrm>
          <a:prstGeom prst="line">
            <a:avLst/>
          </a:prstGeom>
          <a:ln w="28575" cap="flat">
            <a:solidFill>
              <a:srgbClr val="AB969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6" name="직사각형 65"/>
          <p:cNvSpPr/>
          <p:nvPr/>
        </p:nvSpPr>
        <p:spPr>
          <a:xfrm>
            <a:off x="6965876" y="4325833"/>
            <a:ext cx="9112324" cy="1415262"/>
          </a:xfrm>
          <a:prstGeom prst="rect">
            <a:avLst/>
          </a:prstGeom>
          <a:solidFill>
            <a:srgbClr val="4C4C4C"/>
          </a:solidFill>
          <a:ln w="6350">
            <a:solidFill>
              <a:schemeClr val="tx1"/>
            </a:solidFill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TextBox 66"/>
          <p:cNvSpPr txBox="1"/>
          <p:nvPr/>
        </p:nvSpPr>
        <p:spPr>
          <a:xfrm>
            <a:off x="7010400" y="4929306"/>
            <a:ext cx="4495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schemeClr val="bg1"/>
                </a:solidFill>
              </a:rPr>
              <a:t>#4C4C4C</a:t>
            </a:r>
          </a:p>
          <a:p>
            <a:r>
              <a:rPr lang="en-US" altLang="ko-KR" sz="2400" dirty="0" smtClean="0">
                <a:solidFill>
                  <a:schemeClr val="bg1"/>
                </a:solidFill>
              </a:rPr>
              <a:t>76 76 76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68" name="AutoShape 39"/>
          <p:cNvSpPr/>
          <p:nvPr/>
        </p:nvSpPr>
        <p:spPr>
          <a:xfrm>
            <a:off x="1362075" y="7315706"/>
            <a:ext cx="3438525" cy="0"/>
          </a:xfrm>
          <a:prstGeom prst="line">
            <a:avLst/>
          </a:prstGeom>
          <a:ln w="28575" cap="flat">
            <a:solidFill>
              <a:srgbClr val="AB969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9" name="TextBox 68"/>
          <p:cNvSpPr txBox="1"/>
          <p:nvPr/>
        </p:nvSpPr>
        <p:spPr>
          <a:xfrm>
            <a:off x="1333851" y="6669375"/>
            <a:ext cx="3542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ko-KR" altLang="en-US" sz="3600" b="1" spc="15" dirty="0" smtClean="0">
                <a:solidFill>
                  <a:srgbClr val="665653"/>
                </a:solidFill>
                <a:latin typeface="Source Han Sans KR Normal" panose="020B0600000101010101" charset="-127"/>
                <a:ea typeface="Source Han Sans KR Normal" panose="020B0600000101010101" charset="-127"/>
                <a:cs typeface="Abyssinica SIL" panose="02000000000000000000" pitchFamily="2" charset="0"/>
              </a:rPr>
              <a:t>배경</a:t>
            </a:r>
            <a:endParaRPr lang="en-US" altLang="ko-KR" sz="3600" b="1" spc="15" dirty="0">
              <a:solidFill>
                <a:srgbClr val="665653"/>
              </a:solidFill>
              <a:latin typeface="Source Han Sans KR Normal" panose="020B0600000101010101" charset="-127"/>
              <a:ea typeface="Source Han Sans KR Normal" panose="020B0600000101010101" charset="-127"/>
              <a:cs typeface="Abyssinica SIL" panose="02000000000000000000" pitchFamily="2" charset="0"/>
            </a:endParaRPr>
          </a:p>
        </p:txBody>
      </p:sp>
      <p:sp>
        <p:nvSpPr>
          <p:cNvPr id="70" name="AutoShape 5"/>
          <p:cNvSpPr/>
          <p:nvPr/>
        </p:nvSpPr>
        <p:spPr>
          <a:xfrm rot="5400000">
            <a:off x="5775705" y="6956805"/>
            <a:ext cx="792989" cy="0"/>
          </a:xfrm>
          <a:prstGeom prst="line">
            <a:avLst/>
          </a:prstGeom>
          <a:ln w="28575" cap="flat">
            <a:solidFill>
              <a:srgbClr val="AB969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1" name="직사각형 70"/>
          <p:cNvSpPr/>
          <p:nvPr/>
        </p:nvSpPr>
        <p:spPr>
          <a:xfrm>
            <a:off x="6965876" y="6307033"/>
            <a:ext cx="9112324" cy="1415262"/>
          </a:xfrm>
          <a:prstGeom prst="rect">
            <a:avLst/>
          </a:prstGeom>
          <a:solidFill>
            <a:srgbClr val="F2F2F2"/>
          </a:solidFill>
          <a:ln w="6350">
            <a:solidFill>
              <a:schemeClr val="tx1"/>
            </a:solidFill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TextBox 71"/>
          <p:cNvSpPr txBox="1"/>
          <p:nvPr/>
        </p:nvSpPr>
        <p:spPr>
          <a:xfrm>
            <a:off x="7010400" y="6910506"/>
            <a:ext cx="4495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/>
              <a:t>#F2F2F2</a:t>
            </a:r>
          </a:p>
          <a:p>
            <a:r>
              <a:rPr lang="en-US" altLang="ko-KR" sz="2400" dirty="0" smtClean="0"/>
              <a:t>242 242 242</a:t>
            </a:r>
            <a:endParaRPr lang="ko-KR" altLang="en-US" sz="2400" dirty="0"/>
          </a:p>
        </p:txBody>
      </p:sp>
      <p:sp>
        <p:nvSpPr>
          <p:cNvPr id="73" name="AutoShape 39"/>
          <p:cNvSpPr/>
          <p:nvPr/>
        </p:nvSpPr>
        <p:spPr>
          <a:xfrm>
            <a:off x="1362075" y="9220706"/>
            <a:ext cx="3438525" cy="0"/>
          </a:xfrm>
          <a:prstGeom prst="line">
            <a:avLst/>
          </a:prstGeom>
          <a:ln w="28575" cap="flat">
            <a:solidFill>
              <a:srgbClr val="AB969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4" name="TextBox 73"/>
          <p:cNvSpPr txBox="1"/>
          <p:nvPr/>
        </p:nvSpPr>
        <p:spPr>
          <a:xfrm>
            <a:off x="1333851" y="8574375"/>
            <a:ext cx="3542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sz="3600" b="1" spc="15" dirty="0" smtClean="0">
                <a:solidFill>
                  <a:srgbClr val="665653"/>
                </a:solidFill>
                <a:latin typeface="Source Han Sans KR Normal" panose="020B0600000101010101" charset="-127"/>
                <a:ea typeface="Source Han Sans KR Normal" panose="020B0600000101010101" charset="-127"/>
                <a:cs typeface="Abyssinica SIL" panose="02000000000000000000" pitchFamily="2" charset="0"/>
              </a:rPr>
              <a:t>Footer</a:t>
            </a:r>
            <a:endParaRPr lang="en-US" altLang="ko-KR" sz="3600" b="1" spc="15" dirty="0">
              <a:solidFill>
                <a:srgbClr val="665653"/>
              </a:solidFill>
              <a:latin typeface="Source Han Sans KR Normal" panose="020B0600000101010101" charset="-127"/>
              <a:ea typeface="Source Han Sans KR Normal" panose="020B0600000101010101" charset="-127"/>
              <a:cs typeface="Abyssinica SIL" panose="02000000000000000000" pitchFamily="2" charset="0"/>
            </a:endParaRPr>
          </a:p>
        </p:txBody>
      </p:sp>
      <p:sp>
        <p:nvSpPr>
          <p:cNvPr id="75" name="AutoShape 5"/>
          <p:cNvSpPr/>
          <p:nvPr/>
        </p:nvSpPr>
        <p:spPr>
          <a:xfrm rot="5400000">
            <a:off x="5775705" y="8861805"/>
            <a:ext cx="792989" cy="0"/>
          </a:xfrm>
          <a:prstGeom prst="line">
            <a:avLst/>
          </a:prstGeom>
          <a:ln w="28575" cap="flat">
            <a:solidFill>
              <a:srgbClr val="AB969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6" name="직사각형 75"/>
          <p:cNvSpPr/>
          <p:nvPr/>
        </p:nvSpPr>
        <p:spPr>
          <a:xfrm>
            <a:off x="6965876" y="8212033"/>
            <a:ext cx="9112324" cy="1415262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TextBox 76"/>
          <p:cNvSpPr txBox="1"/>
          <p:nvPr/>
        </p:nvSpPr>
        <p:spPr>
          <a:xfrm>
            <a:off x="7010400" y="8808303"/>
            <a:ext cx="4495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schemeClr val="bg1"/>
                </a:solidFill>
              </a:rPr>
              <a:t>#000000</a:t>
            </a:r>
          </a:p>
          <a:p>
            <a:r>
              <a:rPr lang="en-US" altLang="ko-KR" sz="2400" dirty="0" smtClean="0">
                <a:solidFill>
                  <a:schemeClr val="bg1"/>
                </a:solidFill>
              </a:rPr>
              <a:t>000 000 000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349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0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4"/>
          <p:cNvGrpSpPr/>
          <p:nvPr/>
        </p:nvGrpSpPr>
        <p:grpSpPr>
          <a:xfrm>
            <a:off x="-180975" y="9927592"/>
            <a:ext cx="18649950" cy="718816"/>
            <a:chOff x="0" y="0"/>
            <a:chExt cx="4911921" cy="189318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4911921" cy="189318"/>
            </a:xfrm>
            <a:custGeom>
              <a:avLst/>
              <a:gdLst/>
              <a:ahLst/>
              <a:cxnLst/>
              <a:rect l="l" t="t" r="r" b="b"/>
              <a:pathLst>
                <a:path w="4911921" h="189318">
                  <a:moveTo>
                    <a:pt x="0" y="0"/>
                  </a:moveTo>
                  <a:lnTo>
                    <a:pt x="4911921" y="0"/>
                  </a:lnTo>
                  <a:lnTo>
                    <a:pt x="4911921" y="189318"/>
                  </a:lnTo>
                  <a:lnTo>
                    <a:pt x="0" y="189318"/>
                  </a:lnTo>
                  <a:close/>
                </a:path>
              </a:pathLst>
            </a:custGeom>
            <a:solidFill>
              <a:srgbClr val="D1CAC9"/>
            </a:solidFill>
          </p:spPr>
        </p:sp>
        <p:sp>
          <p:nvSpPr>
            <p:cNvPr id="36" name="TextBox 36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37" name="TextBox 37"/>
          <p:cNvSpPr txBox="1"/>
          <p:nvPr/>
        </p:nvSpPr>
        <p:spPr>
          <a:xfrm>
            <a:off x="667666" y="628650"/>
            <a:ext cx="7921739" cy="10130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920"/>
              </a:lnSpc>
            </a:pPr>
            <a:r>
              <a:rPr lang="ko-KR" altLang="en-US" sz="7200" spc="-180" dirty="0">
                <a:solidFill>
                  <a:srgbClr val="704F48"/>
                </a:solidFill>
                <a:ea typeface="Nanum Myeongjo Regular Bold"/>
              </a:rPr>
              <a:t>스타일 가이드</a:t>
            </a:r>
            <a:endParaRPr lang="en-US" sz="7200" spc="-180" dirty="0">
              <a:solidFill>
                <a:srgbClr val="704F48"/>
              </a:solidFill>
              <a:ea typeface="Nanum Myeongjo Regular Bold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103541" y="1848615"/>
            <a:ext cx="41542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15" dirty="0" smtClean="0">
                <a:solidFill>
                  <a:srgbClr val="665653"/>
                </a:solidFill>
                <a:ea typeface="Source Han Sans KR Normal Bold"/>
              </a:rPr>
              <a:t>3) </a:t>
            </a:r>
            <a:r>
              <a:rPr lang="ko-KR" altLang="en-US" sz="2400" spc="15" dirty="0" smtClean="0">
                <a:solidFill>
                  <a:srgbClr val="665653"/>
                </a:solidFill>
                <a:ea typeface="Source Han Sans KR Normal Bold"/>
              </a:rPr>
              <a:t>이미지</a:t>
            </a:r>
            <a:endParaRPr lang="ko-KR" altLang="en-US" sz="2400" spc="15" dirty="0">
              <a:solidFill>
                <a:srgbClr val="665653"/>
              </a:solidFill>
              <a:ea typeface="Source Han Sans KR Normal Bold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5404" y="2611567"/>
            <a:ext cx="6453596" cy="2126736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1612" y="2628900"/>
            <a:ext cx="6797788" cy="2126736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5563" y="4991100"/>
            <a:ext cx="4883838" cy="4688294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5404" y="4991100"/>
            <a:ext cx="8334743" cy="4688294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8430" y="2596920"/>
            <a:ext cx="3098485" cy="3098485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8429" y="5982045"/>
            <a:ext cx="3098485" cy="3674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467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0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4"/>
          <p:cNvGrpSpPr/>
          <p:nvPr/>
        </p:nvGrpSpPr>
        <p:grpSpPr>
          <a:xfrm>
            <a:off x="-180975" y="9927592"/>
            <a:ext cx="18649950" cy="718816"/>
            <a:chOff x="0" y="0"/>
            <a:chExt cx="4911921" cy="189318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4911921" cy="189318"/>
            </a:xfrm>
            <a:custGeom>
              <a:avLst/>
              <a:gdLst/>
              <a:ahLst/>
              <a:cxnLst/>
              <a:rect l="l" t="t" r="r" b="b"/>
              <a:pathLst>
                <a:path w="4911921" h="189318">
                  <a:moveTo>
                    <a:pt x="0" y="0"/>
                  </a:moveTo>
                  <a:lnTo>
                    <a:pt x="4911921" y="0"/>
                  </a:lnTo>
                  <a:lnTo>
                    <a:pt x="4911921" y="189318"/>
                  </a:lnTo>
                  <a:lnTo>
                    <a:pt x="0" y="189318"/>
                  </a:lnTo>
                  <a:close/>
                </a:path>
              </a:pathLst>
            </a:custGeom>
            <a:solidFill>
              <a:srgbClr val="D1CAC9"/>
            </a:solidFill>
          </p:spPr>
        </p:sp>
        <p:sp>
          <p:nvSpPr>
            <p:cNvPr id="36" name="TextBox 36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37" name="TextBox 37"/>
          <p:cNvSpPr txBox="1"/>
          <p:nvPr/>
        </p:nvSpPr>
        <p:spPr>
          <a:xfrm>
            <a:off x="667666" y="628650"/>
            <a:ext cx="7921739" cy="10130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920"/>
              </a:lnSpc>
            </a:pPr>
            <a:r>
              <a:rPr lang="ko-KR" altLang="en-US" sz="7200" spc="-180" dirty="0" smtClean="0">
                <a:solidFill>
                  <a:srgbClr val="704F48"/>
                </a:solidFill>
                <a:ea typeface="Nanum Myeongjo Regular Bold"/>
              </a:rPr>
              <a:t>오븐 와이어프레임</a:t>
            </a:r>
            <a:endParaRPr lang="en-US" sz="7200" spc="-180" dirty="0">
              <a:solidFill>
                <a:srgbClr val="704F48"/>
              </a:solidFill>
              <a:ea typeface="Nanum Myeongjo Regular Bold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600" y="359408"/>
            <a:ext cx="4446041" cy="102870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511015" y="4912668"/>
            <a:ext cx="41542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15" dirty="0">
                <a:solidFill>
                  <a:srgbClr val="665653"/>
                </a:solidFill>
                <a:ea typeface="Source Han Sans KR Normal Bold"/>
              </a:rPr>
              <a:t>1</a:t>
            </a:r>
            <a:r>
              <a:rPr lang="en-US" altLang="ko-KR" sz="2400" spc="15" dirty="0" smtClean="0">
                <a:solidFill>
                  <a:srgbClr val="665653"/>
                </a:solidFill>
                <a:ea typeface="Source Han Sans KR Normal Bold"/>
              </a:rPr>
              <a:t>) </a:t>
            </a:r>
            <a:r>
              <a:rPr lang="ko-KR" altLang="en-US" sz="2400" spc="15" dirty="0" smtClean="0">
                <a:solidFill>
                  <a:srgbClr val="665653"/>
                </a:solidFill>
                <a:ea typeface="Source Han Sans KR Normal Bold"/>
              </a:rPr>
              <a:t>메인</a:t>
            </a:r>
            <a:endParaRPr lang="ko-KR" altLang="en-US" sz="2400" spc="15" dirty="0">
              <a:solidFill>
                <a:srgbClr val="665653"/>
              </a:solidFill>
              <a:ea typeface="Source Han Sans KR Normal Bold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0450" y="0"/>
            <a:ext cx="4446041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444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0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466725" y="3287359"/>
            <a:ext cx="17821275" cy="0"/>
          </a:xfrm>
          <a:prstGeom prst="line">
            <a:avLst/>
          </a:prstGeom>
          <a:ln w="28575" cap="flat">
            <a:solidFill>
              <a:srgbClr val="AB9696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>
            <a:off x="304800" y="3139722"/>
            <a:ext cx="323850" cy="323850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AB9696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4305045" y="3139722"/>
            <a:ext cx="323850" cy="323850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AB9696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8573826" y="3139722"/>
            <a:ext cx="323850" cy="323850"/>
            <a:chOff x="0" y="0"/>
            <a:chExt cx="6350000" cy="6350000"/>
          </a:xfrm>
        </p:grpSpPr>
        <p:sp>
          <p:nvSpPr>
            <p:cNvPr id="8" name="Freeform 8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AB9696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12846626" y="3139722"/>
            <a:ext cx="323850" cy="323850"/>
            <a:chOff x="0" y="0"/>
            <a:chExt cx="6350000" cy="6350000"/>
          </a:xfrm>
        </p:grpSpPr>
        <p:sp>
          <p:nvSpPr>
            <p:cNvPr id="10" name="Freeform 10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AB9696"/>
            </a:solidFill>
          </p:spPr>
        </p:sp>
      </p:grpSp>
      <p:sp>
        <p:nvSpPr>
          <p:cNvPr id="11" name="AutoShape 11"/>
          <p:cNvSpPr/>
          <p:nvPr/>
        </p:nvSpPr>
        <p:spPr>
          <a:xfrm rot="5400000">
            <a:off x="-368515" y="4136887"/>
            <a:ext cx="1670480" cy="0"/>
          </a:xfrm>
          <a:prstGeom prst="line">
            <a:avLst/>
          </a:prstGeom>
          <a:ln w="28575" cap="flat">
            <a:solidFill>
              <a:srgbClr val="AB969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AutoShape 12"/>
          <p:cNvSpPr/>
          <p:nvPr/>
        </p:nvSpPr>
        <p:spPr>
          <a:xfrm rot="5400000">
            <a:off x="3631730" y="4136887"/>
            <a:ext cx="1670480" cy="0"/>
          </a:xfrm>
          <a:prstGeom prst="line">
            <a:avLst/>
          </a:prstGeom>
          <a:ln w="28575" cap="flat">
            <a:solidFill>
              <a:srgbClr val="AB969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AutoShape 13"/>
          <p:cNvSpPr/>
          <p:nvPr/>
        </p:nvSpPr>
        <p:spPr>
          <a:xfrm rot="5400000">
            <a:off x="7900511" y="4136887"/>
            <a:ext cx="1670480" cy="0"/>
          </a:xfrm>
          <a:prstGeom prst="line">
            <a:avLst/>
          </a:prstGeom>
          <a:ln w="28575" cap="flat">
            <a:solidFill>
              <a:srgbClr val="AB969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" name="AutoShape 14"/>
          <p:cNvSpPr/>
          <p:nvPr/>
        </p:nvSpPr>
        <p:spPr>
          <a:xfrm rot="5400000">
            <a:off x="12173311" y="4136887"/>
            <a:ext cx="1670480" cy="0"/>
          </a:xfrm>
          <a:prstGeom prst="line">
            <a:avLst/>
          </a:prstGeom>
          <a:ln w="28575" cap="flat">
            <a:solidFill>
              <a:srgbClr val="AB969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TextBox 15"/>
          <p:cNvSpPr txBox="1"/>
          <p:nvPr/>
        </p:nvSpPr>
        <p:spPr>
          <a:xfrm>
            <a:off x="628650" y="4433964"/>
            <a:ext cx="3182930" cy="552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320"/>
              </a:lnSpc>
              <a:spcBef>
                <a:spcPct val="0"/>
              </a:spcBef>
            </a:pPr>
            <a:r>
              <a:rPr lang="ko-KR" altLang="en-US" sz="3600" spc="-72" dirty="0" smtClean="0">
                <a:solidFill>
                  <a:srgbClr val="665653"/>
                </a:solidFill>
                <a:ea typeface="Nanum Myeongjo Regular Bold"/>
              </a:rPr>
              <a:t>주제 선정 이유</a:t>
            </a:r>
            <a:endParaRPr lang="en-US" sz="3600" spc="-72" dirty="0">
              <a:solidFill>
                <a:srgbClr val="665653"/>
              </a:solidFill>
              <a:ea typeface="Nanum Myeongjo Regular Bold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4628895" y="4433964"/>
            <a:ext cx="3182930" cy="552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320"/>
              </a:lnSpc>
              <a:spcBef>
                <a:spcPct val="0"/>
              </a:spcBef>
            </a:pPr>
            <a:r>
              <a:rPr lang="ko-KR" altLang="en-US" sz="3600" spc="-72" dirty="0" smtClean="0">
                <a:solidFill>
                  <a:srgbClr val="665653"/>
                </a:solidFill>
                <a:ea typeface="Nanum Myeongjo Regular Bold"/>
              </a:rPr>
              <a:t>트렌드 조사</a:t>
            </a:r>
            <a:endParaRPr lang="en-US" sz="3600" spc="-72" dirty="0">
              <a:solidFill>
                <a:srgbClr val="665653"/>
              </a:solidFill>
              <a:ea typeface="Nanum Myeongjo Regular Bold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8897676" y="4433964"/>
            <a:ext cx="3182930" cy="552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320"/>
              </a:lnSpc>
              <a:spcBef>
                <a:spcPct val="0"/>
              </a:spcBef>
            </a:pPr>
            <a:r>
              <a:rPr lang="ko-KR" altLang="en-US" sz="3600" spc="-72" dirty="0" smtClean="0">
                <a:solidFill>
                  <a:srgbClr val="665653"/>
                </a:solidFill>
                <a:latin typeface="Nanum Myeongjo Regular Bold" panose="020B0600000101010101" charset="-127"/>
                <a:ea typeface="Nanum Myeongjo Regular Bold" panose="020B0600000101010101" charset="-127"/>
              </a:rPr>
              <a:t>시장환경 조사</a:t>
            </a:r>
            <a:endParaRPr lang="en-US" sz="3600" spc="-72" dirty="0">
              <a:solidFill>
                <a:srgbClr val="665653"/>
              </a:solidFill>
              <a:latin typeface="Nanum Myeongjo Regular Bold" panose="020B0600000101010101" charset="-127"/>
              <a:ea typeface="Nanum Myeongjo Regular Bold" panose="020B0600000101010101" charset="-127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3170476" y="4433964"/>
            <a:ext cx="3182930" cy="552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320"/>
              </a:lnSpc>
              <a:spcBef>
                <a:spcPct val="0"/>
              </a:spcBef>
            </a:pPr>
            <a:r>
              <a:rPr lang="ko-KR" altLang="en-US" sz="3600" spc="-72" dirty="0" smtClean="0">
                <a:solidFill>
                  <a:srgbClr val="665653"/>
                </a:solidFill>
                <a:latin typeface="Nanum Myeongjo Regular Bold" panose="020B0600000101010101" charset="-127"/>
                <a:ea typeface="Nanum Myeongjo Regular Bold" panose="020B0600000101010101" charset="-127"/>
              </a:rPr>
              <a:t>경쟁사 조사</a:t>
            </a:r>
            <a:endParaRPr lang="en-US" sz="3600" spc="-72" dirty="0">
              <a:solidFill>
                <a:srgbClr val="665653"/>
              </a:solidFill>
              <a:latin typeface="Nanum Myeongjo Regular Bold" panose="020B0600000101010101" charset="-127"/>
              <a:ea typeface="Nanum Myeongjo Regular Bold" panose="020B0600000101010101" charset="-127"/>
            </a:endParaRPr>
          </a:p>
        </p:txBody>
      </p:sp>
      <p:grpSp>
        <p:nvGrpSpPr>
          <p:cNvPr id="23" name="Group 23"/>
          <p:cNvGrpSpPr/>
          <p:nvPr/>
        </p:nvGrpSpPr>
        <p:grpSpPr>
          <a:xfrm>
            <a:off x="-180975" y="9927592"/>
            <a:ext cx="18649950" cy="718816"/>
            <a:chOff x="0" y="0"/>
            <a:chExt cx="4911921" cy="189318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4911921" cy="189318"/>
            </a:xfrm>
            <a:custGeom>
              <a:avLst/>
              <a:gdLst/>
              <a:ahLst/>
              <a:cxnLst/>
              <a:rect l="l" t="t" r="r" b="b"/>
              <a:pathLst>
                <a:path w="4911921" h="189318">
                  <a:moveTo>
                    <a:pt x="0" y="0"/>
                  </a:moveTo>
                  <a:lnTo>
                    <a:pt x="4911921" y="0"/>
                  </a:lnTo>
                  <a:lnTo>
                    <a:pt x="4911921" y="189318"/>
                  </a:lnTo>
                  <a:lnTo>
                    <a:pt x="0" y="189318"/>
                  </a:lnTo>
                  <a:close/>
                </a:path>
              </a:pathLst>
            </a:custGeom>
            <a:solidFill>
              <a:srgbClr val="D1CAC9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667666" y="657225"/>
            <a:ext cx="7921739" cy="11398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225"/>
              </a:lnSpc>
            </a:pPr>
            <a:r>
              <a:rPr lang="en-US" sz="8500" dirty="0">
                <a:solidFill>
                  <a:srgbClr val="704F48"/>
                </a:solidFill>
                <a:latin typeface="Crimson Roman Bold"/>
              </a:rPr>
              <a:t>CONTENTS</a:t>
            </a:r>
          </a:p>
        </p:txBody>
      </p:sp>
      <p:sp>
        <p:nvSpPr>
          <p:cNvPr id="27" name="AutoShape 2"/>
          <p:cNvSpPr/>
          <p:nvPr/>
        </p:nvSpPr>
        <p:spPr>
          <a:xfrm>
            <a:off x="-180975" y="6891337"/>
            <a:ext cx="18011775" cy="0"/>
          </a:xfrm>
          <a:prstGeom prst="line">
            <a:avLst/>
          </a:prstGeom>
          <a:ln w="28575" cap="flat">
            <a:solidFill>
              <a:srgbClr val="AB9696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28" name="Group 3"/>
          <p:cNvGrpSpPr/>
          <p:nvPr/>
        </p:nvGrpSpPr>
        <p:grpSpPr>
          <a:xfrm>
            <a:off x="1782194" y="6743700"/>
            <a:ext cx="323850" cy="323850"/>
            <a:chOff x="0" y="0"/>
            <a:chExt cx="6350000" cy="6350000"/>
          </a:xfrm>
        </p:grpSpPr>
        <p:sp>
          <p:nvSpPr>
            <p:cNvPr id="29" name="Freeform 4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AB9696"/>
            </a:solidFill>
          </p:spPr>
        </p:sp>
      </p:grpSp>
      <p:grpSp>
        <p:nvGrpSpPr>
          <p:cNvPr id="30" name="Group 5"/>
          <p:cNvGrpSpPr/>
          <p:nvPr/>
        </p:nvGrpSpPr>
        <p:grpSpPr>
          <a:xfrm>
            <a:off x="5782439" y="6743700"/>
            <a:ext cx="323850" cy="323850"/>
            <a:chOff x="0" y="0"/>
            <a:chExt cx="6350000" cy="6350000"/>
          </a:xfrm>
        </p:grpSpPr>
        <p:sp>
          <p:nvSpPr>
            <p:cNvPr id="31" name="Freeform 6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AB9696"/>
            </a:solidFill>
          </p:spPr>
        </p:sp>
      </p:grpSp>
      <p:grpSp>
        <p:nvGrpSpPr>
          <p:cNvPr id="32" name="Group 7"/>
          <p:cNvGrpSpPr/>
          <p:nvPr/>
        </p:nvGrpSpPr>
        <p:grpSpPr>
          <a:xfrm>
            <a:off x="10051220" y="6743700"/>
            <a:ext cx="323850" cy="323850"/>
            <a:chOff x="0" y="0"/>
            <a:chExt cx="6350000" cy="6350000"/>
          </a:xfrm>
        </p:grpSpPr>
        <p:sp>
          <p:nvSpPr>
            <p:cNvPr id="33" name="Freeform 8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AB9696"/>
            </a:solidFill>
          </p:spPr>
        </p:sp>
      </p:grpSp>
      <p:grpSp>
        <p:nvGrpSpPr>
          <p:cNvPr id="34" name="Group 9"/>
          <p:cNvGrpSpPr/>
          <p:nvPr/>
        </p:nvGrpSpPr>
        <p:grpSpPr>
          <a:xfrm>
            <a:off x="14324020" y="6743700"/>
            <a:ext cx="323850" cy="323850"/>
            <a:chOff x="0" y="0"/>
            <a:chExt cx="6350000" cy="6350000"/>
          </a:xfrm>
        </p:grpSpPr>
        <p:sp>
          <p:nvSpPr>
            <p:cNvPr id="35" name="Freeform 10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AB9696"/>
            </a:solidFill>
          </p:spPr>
        </p:sp>
      </p:grpSp>
      <p:sp>
        <p:nvSpPr>
          <p:cNvPr id="36" name="AutoShape 11"/>
          <p:cNvSpPr/>
          <p:nvPr/>
        </p:nvSpPr>
        <p:spPr>
          <a:xfrm rot="5400000">
            <a:off x="1108879" y="7740865"/>
            <a:ext cx="1670480" cy="0"/>
          </a:xfrm>
          <a:prstGeom prst="line">
            <a:avLst/>
          </a:prstGeom>
          <a:ln w="28575" cap="flat">
            <a:solidFill>
              <a:srgbClr val="AB969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7" name="AutoShape 12"/>
          <p:cNvSpPr/>
          <p:nvPr/>
        </p:nvSpPr>
        <p:spPr>
          <a:xfrm rot="5400000">
            <a:off x="5109124" y="7740865"/>
            <a:ext cx="1670480" cy="0"/>
          </a:xfrm>
          <a:prstGeom prst="line">
            <a:avLst/>
          </a:prstGeom>
          <a:ln w="28575" cap="flat">
            <a:solidFill>
              <a:srgbClr val="AB969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8" name="AutoShape 13"/>
          <p:cNvSpPr/>
          <p:nvPr/>
        </p:nvSpPr>
        <p:spPr>
          <a:xfrm rot="5400000">
            <a:off x="9377905" y="7740865"/>
            <a:ext cx="1670480" cy="0"/>
          </a:xfrm>
          <a:prstGeom prst="line">
            <a:avLst/>
          </a:prstGeom>
          <a:ln w="28575" cap="flat">
            <a:solidFill>
              <a:srgbClr val="AB969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9" name="AutoShape 14"/>
          <p:cNvSpPr/>
          <p:nvPr/>
        </p:nvSpPr>
        <p:spPr>
          <a:xfrm rot="5400000">
            <a:off x="13650705" y="7740865"/>
            <a:ext cx="1670480" cy="0"/>
          </a:xfrm>
          <a:prstGeom prst="line">
            <a:avLst/>
          </a:prstGeom>
          <a:ln w="28575" cap="flat">
            <a:solidFill>
              <a:srgbClr val="AB969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0" name="TextBox 15"/>
          <p:cNvSpPr txBox="1"/>
          <p:nvPr/>
        </p:nvSpPr>
        <p:spPr>
          <a:xfrm>
            <a:off x="2106044" y="8037942"/>
            <a:ext cx="3182930" cy="552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320"/>
              </a:lnSpc>
              <a:spcBef>
                <a:spcPct val="0"/>
              </a:spcBef>
            </a:pPr>
            <a:r>
              <a:rPr lang="ko-KR" altLang="en-US" sz="3600" spc="-72" dirty="0" err="1" smtClean="0">
                <a:solidFill>
                  <a:srgbClr val="665653"/>
                </a:solidFill>
                <a:ea typeface="Nanum Myeongjo Regular Bold"/>
              </a:rPr>
              <a:t>퍼소나</a:t>
            </a:r>
            <a:r>
              <a:rPr lang="ko-KR" altLang="en-US" sz="3600" spc="-72" dirty="0" smtClean="0">
                <a:solidFill>
                  <a:srgbClr val="665653"/>
                </a:solidFill>
                <a:ea typeface="Nanum Myeongjo Regular Bold"/>
              </a:rPr>
              <a:t> 선정</a:t>
            </a:r>
            <a:endParaRPr lang="en-US" sz="3600" spc="-72" dirty="0">
              <a:solidFill>
                <a:srgbClr val="665653"/>
              </a:solidFill>
              <a:ea typeface="Nanum Myeongjo Regular Bold"/>
            </a:endParaRPr>
          </a:p>
        </p:txBody>
      </p:sp>
      <p:sp>
        <p:nvSpPr>
          <p:cNvPr id="42" name="TextBox 17"/>
          <p:cNvSpPr txBox="1"/>
          <p:nvPr/>
        </p:nvSpPr>
        <p:spPr>
          <a:xfrm>
            <a:off x="6106289" y="8037942"/>
            <a:ext cx="3182930" cy="552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320"/>
              </a:lnSpc>
              <a:spcBef>
                <a:spcPct val="0"/>
              </a:spcBef>
            </a:pPr>
            <a:r>
              <a:rPr lang="ko-KR" altLang="en-US" sz="3600" spc="-72" dirty="0" smtClean="0">
                <a:solidFill>
                  <a:srgbClr val="665653"/>
                </a:solidFill>
                <a:ea typeface="Nanum Myeongjo Regular Bold"/>
              </a:rPr>
              <a:t>시안 방향성 정의</a:t>
            </a:r>
            <a:endParaRPr lang="en-US" sz="3600" spc="-72" dirty="0">
              <a:solidFill>
                <a:srgbClr val="665653"/>
              </a:solidFill>
              <a:ea typeface="Nanum Myeongjo Regular Bold"/>
            </a:endParaRPr>
          </a:p>
        </p:txBody>
      </p:sp>
      <p:sp>
        <p:nvSpPr>
          <p:cNvPr id="44" name="TextBox 19"/>
          <p:cNvSpPr txBox="1"/>
          <p:nvPr/>
        </p:nvSpPr>
        <p:spPr>
          <a:xfrm>
            <a:off x="10375070" y="8037942"/>
            <a:ext cx="3182930" cy="552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320"/>
              </a:lnSpc>
              <a:spcBef>
                <a:spcPct val="0"/>
              </a:spcBef>
            </a:pPr>
            <a:r>
              <a:rPr lang="ko-KR" altLang="en-US" sz="3600" spc="-72" dirty="0" smtClean="0">
                <a:solidFill>
                  <a:srgbClr val="665653"/>
                </a:solidFill>
                <a:latin typeface="Nanum Myeongjo Regular Bold" panose="020B0600000101010101" charset="-127"/>
                <a:ea typeface="Nanum Myeongjo Regular Bold" panose="020B0600000101010101" charset="-127"/>
              </a:rPr>
              <a:t>정보 구조 설계</a:t>
            </a:r>
            <a:endParaRPr lang="en-US" sz="3600" spc="-72" dirty="0">
              <a:solidFill>
                <a:srgbClr val="665653"/>
              </a:solidFill>
              <a:latin typeface="Nanum Myeongjo Regular Bold" panose="020B0600000101010101" charset="-127"/>
              <a:ea typeface="Nanum Myeongjo Regular Bold" panose="020B0600000101010101" charset="-127"/>
            </a:endParaRPr>
          </a:p>
        </p:txBody>
      </p:sp>
      <p:sp>
        <p:nvSpPr>
          <p:cNvPr id="46" name="TextBox 21"/>
          <p:cNvSpPr txBox="1"/>
          <p:nvPr/>
        </p:nvSpPr>
        <p:spPr>
          <a:xfrm>
            <a:off x="14647870" y="8037942"/>
            <a:ext cx="3182930" cy="552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320"/>
              </a:lnSpc>
              <a:spcBef>
                <a:spcPct val="0"/>
              </a:spcBef>
            </a:pPr>
            <a:r>
              <a:rPr lang="ko-KR" altLang="en-US" sz="3600" spc="-72" dirty="0" smtClean="0">
                <a:solidFill>
                  <a:srgbClr val="665653"/>
                </a:solidFill>
                <a:latin typeface="Nanum Myeongjo Regular Bold" panose="020B0600000101010101" charset="-127"/>
                <a:ea typeface="Nanum Myeongjo Regular Bold" panose="020B0600000101010101" charset="-127"/>
              </a:rPr>
              <a:t>스타일 가이드</a:t>
            </a:r>
            <a:endParaRPr lang="en-US" sz="3600" spc="-72" dirty="0">
              <a:solidFill>
                <a:srgbClr val="665653"/>
              </a:solidFill>
              <a:latin typeface="Nanum Myeongjo Regular Bold" panose="020B0600000101010101" charset="-127"/>
              <a:ea typeface="Nanum Myeongjo Regular Bold" panose="020B0600000101010101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0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4"/>
          <p:cNvGrpSpPr/>
          <p:nvPr/>
        </p:nvGrpSpPr>
        <p:grpSpPr>
          <a:xfrm>
            <a:off x="-180975" y="9927592"/>
            <a:ext cx="18649950" cy="718816"/>
            <a:chOff x="0" y="0"/>
            <a:chExt cx="4911921" cy="189318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4911921" cy="189318"/>
            </a:xfrm>
            <a:custGeom>
              <a:avLst/>
              <a:gdLst/>
              <a:ahLst/>
              <a:cxnLst/>
              <a:rect l="l" t="t" r="r" b="b"/>
              <a:pathLst>
                <a:path w="4911921" h="189318">
                  <a:moveTo>
                    <a:pt x="0" y="0"/>
                  </a:moveTo>
                  <a:lnTo>
                    <a:pt x="4911921" y="0"/>
                  </a:lnTo>
                  <a:lnTo>
                    <a:pt x="4911921" y="189318"/>
                  </a:lnTo>
                  <a:lnTo>
                    <a:pt x="0" y="189318"/>
                  </a:lnTo>
                  <a:close/>
                </a:path>
              </a:pathLst>
            </a:custGeom>
            <a:solidFill>
              <a:srgbClr val="D1CAC9"/>
            </a:solidFill>
          </p:spPr>
        </p:sp>
        <p:sp>
          <p:nvSpPr>
            <p:cNvPr id="36" name="TextBox 36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37" name="TextBox 37"/>
          <p:cNvSpPr txBox="1"/>
          <p:nvPr/>
        </p:nvSpPr>
        <p:spPr>
          <a:xfrm>
            <a:off x="667666" y="628650"/>
            <a:ext cx="7921739" cy="10130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920"/>
              </a:lnSpc>
            </a:pPr>
            <a:r>
              <a:rPr lang="ko-KR" altLang="en-US" sz="7200" spc="-180" dirty="0" smtClean="0">
                <a:solidFill>
                  <a:srgbClr val="704F48"/>
                </a:solidFill>
                <a:ea typeface="Nanum Myeongjo Regular Bold"/>
              </a:rPr>
              <a:t>오븐 와이어프레임</a:t>
            </a:r>
            <a:endParaRPr lang="en-US" sz="7200" spc="-180" dirty="0">
              <a:solidFill>
                <a:srgbClr val="704F48"/>
              </a:solidFill>
              <a:ea typeface="Nanum Myeongjo Regular Bold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00400" y="4834235"/>
            <a:ext cx="41542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15" dirty="0" smtClean="0">
                <a:solidFill>
                  <a:srgbClr val="665653"/>
                </a:solidFill>
                <a:ea typeface="Source Han Sans KR Normal Bold"/>
              </a:rPr>
              <a:t>2) </a:t>
            </a:r>
            <a:r>
              <a:rPr lang="ko-KR" altLang="en-US" sz="2400" spc="15" dirty="0" smtClean="0">
                <a:solidFill>
                  <a:srgbClr val="665653"/>
                </a:solidFill>
                <a:ea typeface="Source Han Sans KR Normal Bold"/>
              </a:rPr>
              <a:t>디테일 메뉴</a:t>
            </a:r>
            <a:endParaRPr lang="ko-KR" altLang="en-US" sz="2400" spc="15" dirty="0">
              <a:solidFill>
                <a:srgbClr val="665653"/>
              </a:solidFill>
              <a:ea typeface="Source Han Sans KR Normal Bold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9200" y="359408"/>
            <a:ext cx="4114800" cy="102870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54087" y="0"/>
            <a:ext cx="41148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023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0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4"/>
          <p:cNvGrpSpPr/>
          <p:nvPr/>
        </p:nvGrpSpPr>
        <p:grpSpPr>
          <a:xfrm>
            <a:off x="-180975" y="9927592"/>
            <a:ext cx="18649950" cy="718816"/>
            <a:chOff x="0" y="0"/>
            <a:chExt cx="4911921" cy="189318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4911921" cy="189318"/>
            </a:xfrm>
            <a:custGeom>
              <a:avLst/>
              <a:gdLst/>
              <a:ahLst/>
              <a:cxnLst/>
              <a:rect l="l" t="t" r="r" b="b"/>
              <a:pathLst>
                <a:path w="4911921" h="189318">
                  <a:moveTo>
                    <a:pt x="0" y="0"/>
                  </a:moveTo>
                  <a:lnTo>
                    <a:pt x="4911921" y="0"/>
                  </a:lnTo>
                  <a:lnTo>
                    <a:pt x="4911921" y="189318"/>
                  </a:lnTo>
                  <a:lnTo>
                    <a:pt x="0" y="189318"/>
                  </a:lnTo>
                  <a:close/>
                </a:path>
              </a:pathLst>
            </a:custGeom>
            <a:solidFill>
              <a:srgbClr val="D1CAC9"/>
            </a:solidFill>
          </p:spPr>
        </p:sp>
        <p:sp>
          <p:nvSpPr>
            <p:cNvPr id="36" name="TextBox 36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37" name="TextBox 37"/>
          <p:cNvSpPr txBox="1"/>
          <p:nvPr/>
        </p:nvSpPr>
        <p:spPr>
          <a:xfrm>
            <a:off x="667666" y="628650"/>
            <a:ext cx="7921739" cy="10130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920"/>
              </a:lnSpc>
            </a:pPr>
            <a:r>
              <a:rPr lang="ko-KR" altLang="en-US" sz="7200" spc="-180" dirty="0" smtClean="0">
                <a:solidFill>
                  <a:srgbClr val="704F48"/>
                </a:solidFill>
                <a:ea typeface="Nanum Myeongjo Regular Bold"/>
              </a:rPr>
              <a:t>오븐 와이어프레임</a:t>
            </a:r>
            <a:endParaRPr lang="en-US" sz="7200" spc="-180" dirty="0">
              <a:solidFill>
                <a:srgbClr val="704F48"/>
              </a:solidFill>
              <a:ea typeface="Nanum Myeongjo Regular Bold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00400" y="4834235"/>
            <a:ext cx="41542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15" dirty="0" smtClean="0">
                <a:solidFill>
                  <a:srgbClr val="665653"/>
                </a:solidFill>
                <a:ea typeface="Source Han Sans KR Normal Bold"/>
              </a:rPr>
              <a:t>3) </a:t>
            </a:r>
            <a:r>
              <a:rPr lang="ko-KR" altLang="en-US" sz="2400" spc="15" dirty="0" smtClean="0">
                <a:solidFill>
                  <a:srgbClr val="665653"/>
                </a:solidFill>
                <a:ea typeface="Source Han Sans KR Normal Bold"/>
              </a:rPr>
              <a:t>회사 소개</a:t>
            </a:r>
            <a:endParaRPr lang="ko-KR" altLang="en-US" sz="2400" spc="15" dirty="0">
              <a:solidFill>
                <a:srgbClr val="665653"/>
              </a:solidFill>
              <a:ea typeface="Source Han Sans KR Normal Bold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0" y="0"/>
            <a:ext cx="4800600" cy="10617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68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/>
            <a:srcRect l="13309" t="12974" r="225" b="560"/>
            <a:stretch>
              <a:fillRect/>
            </a:stretch>
          </p:blipFill>
          <p:spPr>
            <a:xfrm>
              <a:off x="0" y="0"/>
              <a:ext cx="18288000" cy="10287000"/>
            </a:xfrm>
            <a:prstGeom prst="rect">
              <a:avLst/>
            </a:prstGeom>
          </p:spPr>
        </p:pic>
      </p:grpSp>
      <p:sp>
        <p:nvSpPr>
          <p:cNvPr id="4" name="TextBox 4"/>
          <p:cNvSpPr txBox="1"/>
          <p:nvPr/>
        </p:nvSpPr>
        <p:spPr>
          <a:xfrm>
            <a:off x="724816" y="5572902"/>
            <a:ext cx="7921739" cy="552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320"/>
              </a:lnSpc>
              <a:spcBef>
                <a:spcPct val="0"/>
              </a:spcBef>
            </a:pPr>
            <a:r>
              <a:rPr lang="en-US" sz="3600">
                <a:solidFill>
                  <a:srgbClr val="704F48"/>
                </a:solidFill>
                <a:ea typeface="Source Han Sans KR Medium"/>
              </a:rPr>
              <a:t>감사합니다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24816" y="4377515"/>
            <a:ext cx="7921739" cy="1209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650"/>
              </a:lnSpc>
            </a:pPr>
            <a:r>
              <a:rPr lang="en-US" sz="9000">
                <a:solidFill>
                  <a:srgbClr val="704F48"/>
                </a:solidFill>
                <a:latin typeface="Crimson Roman Bold"/>
              </a:rPr>
              <a:t>THANK YOU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600" y="4075224"/>
            <a:ext cx="2838450" cy="1219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0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836540" y="-66675"/>
            <a:ext cx="9815608" cy="12678344"/>
            <a:chOff x="0" y="0"/>
            <a:chExt cx="13087477" cy="1690445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24193" r="24193"/>
            <a:stretch>
              <a:fillRect/>
            </a:stretch>
          </p:blipFill>
          <p:spPr>
            <a:xfrm>
              <a:off x="0" y="0"/>
              <a:ext cx="13087477" cy="16904459"/>
            </a:xfrm>
            <a:prstGeom prst="rect">
              <a:avLst/>
            </a:prstGeom>
          </p:spPr>
        </p:pic>
      </p:grpSp>
      <p:sp>
        <p:nvSpPr>
          <p:cNvPr id="4" name="TextBox 4"/>
          <p:cNvSpPr txBox="1"/>
          <p:nvPr/>
        </p:nvSpPr>
        <p:spPr>
          <a:xfrm>
            <a:off x="715291" y="3014662"/>
            <a:ext cx="5180077" cy="61555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>
              <a:lnSpc>
                <a:spcPts val="6000"/>
              </a:lnSpc>
              <a:buFont typeface="Arial"/>
              <a:buChar char="•"/>
            </a:pPr>
            <a:r>
              <a:rPr lang="ko-KR" altLang="en-US" sz="3000" spc="-75" dirty="0" smtClean="0">
                <a:solidFill>
                  <a:srgbClr val="665653"/>
                </a:solidFill>
                <a:latin typeface="Source Han Sans KR Medium" panose="020B0600000101010101" charset="-127"/>
                <a:ea typeface="Source Han Sans KR Medium" panose="020B0600000101010101" charset="-127"/>
              </a:rPr>
              <a:t>주제 선정 이유</a:t>
            </a:r>
            <a:endParaRPr lang="en-US" altLang="ko-KR" sz="3000" spc="-75" dirty="0" smtClean="0">
              <a:solidFill>
                <a:srgbClr val="665653"/>
              </a:solidFill>
              <a:latin typeface="Source Han Sans KR Medium" panose="020B0600000101010101" charset="-127"/>
              <a:ea typeface="Source Han Sans KR Medium" panose="020B0600000101010101" charset="-127"/>
            </a:endParaRPr>
          </a:p>
          <a:p>
            <a:pPr marL="647700" lvl="1" indent="-323850">
              <a:lnSpc>
                <a:spcPts val="6000"/>
              </a:lnSpc>
              <a:buFont typeface="Arial"/>
              <a:buChar char="•"/>
            </a:pPr>
            <a:r>
              <a:rPr lang="ko-KR" altLang="en-US" sz="3000" spc="-75" dirty="0" smtClean="0">
                <a:solidFill>
                  <a:srgbClr val="665653"/>
                </a:solidFill>
                <a:latin typeface="Source Han Sans KR Medium" panose="020B0600000101010101" charset="-127"/>
                <a:ea typeface="Source Han Sans KR Medium" panose="020B0600000101010101" charset="-127"/>
              </a:rPr>
              <a:t>트렌드 조사</a:t>
            </a:r>
            <a:endParaRPr lang="en-US" altLang="ko-KR" sz="3000" spc="-75" dirty="0" smtClean="0">
              <a:solidFill>
                <a:srgbClr val="665653"/>
              </a:solidFill>
              <a:latin typeface="Source Han Sans KR Medium" panose="020B0600000101010101" charset="-127"/>
              <a:ea typeface="Source Han Sans KR Medium" panose="020B0600000101010101" charset="-127"/>
            </a:endParaRPr>
          </a:p>
          <a:p>
            <a:pPr marL="647700" lvl="1" indent="-323850">
              <a:lnSpc>
                <a:spcPts val="6000"/>
              </a:lnSpc>
              <a:buFont typeface="Arial"/>
              <a:buChar char="•"/>
            </a:pPr>
            <a:r>
              <a:rPr lang="ko-KR" altLang="en-US" sz="3000" spc="-75" dirty="0" smtClean="0">
                <a:solidFill>
                  <a:srgbClr val="665653"/>
                </a:solidFill>
                <a:latin typeface="Source Han Sans KR Medium" panose="020B0600000101010101" charset="-127"/>
                <a:ea typeface="Source Han Sans KR Medium" panose="020B0600000101010101" charset="-127"/>
              </a:rPr>
              <a:t>시장환경 조사</a:t>
            </a:r>
            <a:endParaRPr lang="en-US" altLang="ko-KR" sz="3000" spc="-75" dirty="0" smtClean="0">
              <a:solidFill>
                <a:srgbClr val="665653"/>
              </a:solidFill>
              <a:latin typeface="Source Han Sans KR Medium" panose="020B0600000101010101" charset="-127"/>
              <a:ea typeface="Source Han Sans KR Medium" panose="020B0600000101010101" charset="-127"/>
            </a:endParaRPr>
          </a:p>
          <a:p>
            <a:pPr marL="647700" lvl="1" indent="-323850">
              <a:lnSpc>
                <a:spcPts val="6000"/>
              </a:lnSpc>
              <a:buFont typeface="Arial"/>
              <a:buChar char="•"/>
            </a:pPr>
            <a:r>
              <a:rPr lang="ko-KR" altLang="en-US" sz="3000" spc="-75" dirty="0" smtClean="0">
                <a:solidFill>
                  <a:srgbClr val="665653"/>
                </a:solidFill>
                <a:latin typeface="Source Han Sans KR Medium" panose="020B0600000101010101" charset="-127"/>
                <a:ea typeface="Source Han Sans KR Medium" panose="020B0600000101010101" charset="-127"/>
              </a:rPr>
              <a:t>경쟁사 조사</a:t>
            </a:r>
            <a:endParaRPr lang="en-US" altLang="ko-KR" sz="3000" spc="-75" dirty="0" smtClean="0">
              <a:solidFill>
                <a:srgbClr val="665653"/>
              </a:solidFill>
              <a:latin typeface="Source Han Sans KR Medium" panose="020B0600000101010101" charset="-127"/>
              <a:ea typeface="Source Han Sans KR Medium" panose="020B0600000101010101" charset="-127"/>
            </a:endParaRPr>
          </a:p>
          <a:p>
            <a:pPr marL="647700" lvl="1" indent="-323850">
              <a:lnSpc>
                <a:spcPts val="6000"/>
              </a:lnSpc>
              <a:buFont typeface="Arial"/>
              <a:buChar char="•"/>
            </a:pPr>
            <a:r>
              <a:rPr lang="ko-KR" altLang="en-US" sz="3000" spc="-75" dirty="0" err="1" smtClean="0">
                <a:solidFill>
                  <a:srgbClr val="665653"/>
                </a:solidFill>
                <a:latin typeface="Source Han Sans KR Medium" panose="020B0600000101010101" charset="-127"/>
                <a:ea typeface="Source Han Sans KR Medium" panose="020B0600000101010101" charset="-127"/>
              </a:rPr>
              <a:t>퍼소나</a:t>
            </a:r>
            <a:r>
              <a:rPr lang="ko-KR" altLang="en-US" sz="3000" spc="-75" dirty="0" smtClean="0">
                <a:solidFill>
                  <a:srgbClr val="665653"/>
                </a:solidFill>
                <a:latin typeface="Source Han Sans KR Medium" panose="020B0600000101010101" charset="-127"/>
                <a:ea typeface="Source Han Sans KR Medium" panose="020B0600000101010101" charset="-127"/>
              </a:rPr>
              <a:t> 선정</a:t>
            </a:r>
            <a:endParaRPr lang="en-US" altLang="ko-KR" sz="3000" spc="-75" dirty="0" smtClean="0">
              <a:solidFill>
                <a:srgbClr val="665653"/>
              </a:solidFill>
              <a:latin typeface="Source Han Sans KR Medium" panose="020B0600000101010101" charset="-127"/>
              <a:ea typeface="Source Han Sans KR Medium" panose="020B0600000101010101" charset="-127"/>
            </a:endParaRPr>
          </a:p>
          <a:p>
            <a:pPr marL="647700" lvl="1" indent="-323850">
              <a:lnSpc>
                <a:spcPts val="6000"/>
              </a:lnSpc>
              <a:buFont typeface="Arial"/>
              <a:buChar char="•"/>
            </a:pPr>
            <a:r>
              <a:rPr lang="ko-KR" altLang="en-US" sz="3000" spc="-75" dirty="0" smtClean="0">
                <a:solidFill>
                  <a:srgbClr val="665653"/>
                </a:solidFill>
                <a:latin typeface="Source Han Sans KR Medium" panose="020B0600000101010101" charset="-127"/>
                <a:ea typeface="Source Han Sans KR Medium" panose="020B0600000101010101" charset="-127"/>
              </a:rPr>
              <a:t>시안 방향성 정의</a:t>
            </a:r>
            <a:endParaRPr lang="en-US" altLang="ko-KR" sz="3000" spc="-75" dirty="0" smtClean="0">
              <a:solidFill>
                <a:srgbClr val="665653"/>
              </a:solidFill>
              <a:latin typeface="Source Han Sans KR Medium" panose="020B0600000101010101" charset="-127"/>
              <a:ea typeface="Source Han Sans KR Medium" panose="020B0600000101010101" charset="-127"/>
            </a:endParaRPr>
          </a:p>
          <a:p>
            <a:pPr marL="647700" lvl="1" indent="-323850">
              <a:lnSpc>
                <a:spcPts val="6000"/>
              </a:lnSpc>
              <a:buFont typeface="Arial"/>
              <a:buChar char="•"/>
            </a:pPr>
            <a:r>
              <a:rPr lang="ko-KR" altLang="en-US" sz="2999" spc="-74" dirty="0" err="1" smtClean="0">
                <a:solidFill>
                  <a:srgbClr val="665653"/>
                </a:solidFill>
                <a:latin typeface="Source Han Sans KR Medium" panose="020B0600000101010101" charset="-127"/>
                <a:ea typeface="Source Han Sans KR Medium" panose="020B0600000101010101" charset="-127"/>
              </a:rPr>
              <a:t>정보구조</a:t>
            </a:r>
            <a:r>
              <a:rPr lang="ko-KR" altLang="en-US" sz="2999" spc="-74" dirty="0" smtClean="0">
                <a:solidFill>
                  <a:srgbClr val="665653"/>
                </a:solidFill>
                <a:latin typeface="Source Han Sans KR Medium" panose="020B0600000101010101" charset="-127"/>
                <a:ea typeface="Source Han Sans KR Medium" panose="020B0600000101010101" charset="-127"/>
              </a:rPr>
              <a:t> 설계</a:t>
            </a:r>
            <a:endParaRPr lang="en-US" altLang="ko-KR" sz="2999" spc="-74" dirty="0" smtClean="0">
              <a:solidFill>
                <a:srgbClr val="665653"/>
              </a:solidFill>
              <a:latin typeface="Source Han Sans KR Medium" panose="020B0600000101010101" charset="-127"/>
              <a:ea typeface="Source Han Sans KR Medium" panose="020B0600000101010101" charset="-127"/>
            </a:endParaRPr>
          </a:p>
          <a:p>
            <a:pPr marL="647700" lvl="1" indent="-323850">
              <a:lnSpc>
                <a:spcPts val="6000"/>
              </a:lnSpc>
              <a:buFont typeface="Arial"/>
              <a:buChar char="•"/>
            </a:pPr>
            <a:r>
              <a:rPr lang="ko-KR" altLang="en-US" sz="2999" spc="-74" dirty="0" smtClean="0">
                <a:solidFill>
                  <a:srgbClr val="665653"/>
                </a:solidFill>
                <a:latin typeface="Source Han Sans KR Medium" panose="020B0600000101010101" charset="-127"/>
                <a:ea typeface="Source Han Sans KR Medium" panose="020B0600000101010101" charset="-127"/>
              </a:rPr>
              <a:t>스타일 가이드</a:t>
            </a:r>
            <a:endParaRPr lang="en-US" sz="2999" spc="-74" dirty="0">
              <a:solidFill>
                <a:srgbClr val="665653"/>
              </a:solidFill>
              <a:latin typeface="Source Han Sans KR Medium" panose="020B0600000101010101" charset="-127"/>
              <a:ea typeface="Source Han Sans KR Medium" panose="020B0600000101010101" charset="-127"/>
            </a:endParaRPr>
          </a:p>
        </p:txBody>
      </p:sp>
      <p:sp>
        <p:nvSpPr>
          <p:cNvPr id="5" name="AutoShape 5"/>
          <p:cNvSpPr/>
          <p:nvPr/>
        </p:nvSpPr>
        <p:spPr>
          <a:xfrm>
            <a:off x="715291" y="2933700"/>
            <a:ext cx="3859222" cy="0"/>
          </a:xfrm>
          <a:prstGeom prst="line">
            <a:avLst/>
          </a:prstGeom>
          <a:ln w="28575" cap="flat">
            <a:solidFill>
              <a:srgbClr val="AB9696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" name="Group 6"/>
          <p:cNvGrpSpPr/>
          <p:nvPr/>
        </p:nvGrpSpPr>
        <p:grpSpPr>
          <a:xfrm>
            <a:off x="-180975" y="9927592"/>
            <a:ext cx="18649950" cy="718816"/>
            <a:chOff x="0" y="0"/>
            <a:chExt cx="4911921" cy="18931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911921" cy="189318"/>
            </a:xfrm>
            <a:custGeom>
              <a:avLst/>
              <a:gdLst/>
              <a:ahLst/>
              <a:cxnLst/>
              <a:rect l="l" t="t" r="r" b="b"/>
              <a:pathLst>
                <a:path w="4911921" h="189318">
                  <a:moveTo>
                    <a:pt x="0" y="0"/>
                  </a:moveTo>
                  <a:lnTo>
                    <a:pt x="4911921" y="0"/>
                  </a:lnTo>
                  <a:lnTo>
                    <a:pt x="4911921" y="189318"/>
                  </a:lnTo>
                  <a:lnTo>
                    <a:pt x="0" y="189318"/>
                  </a:lnTo>
                  <a:close/>
                </a:path>
              </a:pathLst>
            </a:custGeom>
            <a:solidFill>
              <a:srgbClr val="D1CAC9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667666" y="657225"/>
            <a:ext cx="7921739" cy="11398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224"/>
              </a:lnSpc>
            </a:pPr>
            <a:r>
              <a:rPr lang="en-US" sz="8499">
                <a:solidFill>
                  <a:srgbClr val="704F48"/>
                </a:solidFill>
                <a:latin typeface="Crimson Roman Bold"/>
              </a:rPr>
              <a:t>OVERVIEW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0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447800" y="2846270"/>
            <a:ext cx="5715000" cy="7001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59080" lvl="1">
              <a:lnSpc>
                <a:spcPts val="6000"/>
              </a:lnSpc>
            </a:pPr>
            <a:r>
              <a:rPr lang="ko-KR" altLang="en-US" sz="4000" b="1" dirty="0">
                <a:solidFill>
                  <a:srgbClr val="665653"/>
                </a:solidFill>
                <a:latin typeface="NanumGothic" panose="020D0604000000000000" pitchFamily="50" charset="-127"/>
                <a:ea typeface="NanumGothic" panose="020D0604000000000000" pitchFamily="50" charset="-127"/>
              </a:rPr>
              <a:t>가장 대중적인 이동수단</a:t>
            </a:r>
            <a:endParaRPr lang="en-US" sz="4000" b="1" dirty="0">
              <a:solidFill>
                <a:srgbClr val="665653"/>
              </a:solidFill>
              <a:latin typeface="NanumGothic" panose="020D0604000000000000" pitchFamily="50" charset="-127"/>
              <a:ea typeface="NanumGothic" panose="020D0604000000000000" pitchFamily="50" charset="-127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715291" y="654691"/>
            <a:ext cx="7921739" cy="10344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920"/>
              </a:lnSpc>
            </a:pPr>
            <a:r>
              <a:rPr lang="ko-KR" altLang="en-US" sz="7200" spc="-179" dirty="0" smtClean="0">
                <a:solidFill>
                  <a:srgbClr val="704F48"/>
                </a:solidFill>
                <a:ea typeface="Nanum Myeongjo Regular Bold"/>
              </a:rPr>
              <a:t>주제 선정 이유</a:t>
            </a:r>
            <a:endParaRPr lang="en-US" sz="7200" spc="-179" dirty="0">
              <a:solidFill>
                <a:srgbClr val="704F48"/>
              </a:solidFill>
              <a:ea typeface="Nanum Myeongjo Regular Bold"/>
            </a:endParaRPr>
          </a:p>
        </p:txBody>
      </p:sp>
      <p:sp>
        <p:nvSpPr>
          <p:cNvPr id="5" name="AutoShape 5"/>
          <p:cNvSpPr/>
          <p:nvPr/>
        </p:nvSpPr>
        <p:spPr>
          <a:xfrm rot="5400000">
            <a:off x="1257928" y="3234733"/>
            <a:ext cx="472125" cy="0"/>
          </a:xfrm>
          <a:prstGeom prst="line">
            <a:avLst/>
          </a:prstGeom>
          <a:ln w="28575" cap="flat">
            <a:solidFill>
              <a:srgbClr val="AB9696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7" name="Group 7"/>
          <p:cNvGrpSpPr/>
          <p:nvPr/>
        </p:nvGrpSpPr>
        <p:grpSpPr>
          <a:xfrm>
            <a:off x="-180975" y="9927592"/>
            <a:ext cx="18649950" cy="718816"/>
            <a:chOff x="0" y="0"/>
            <a:chExt cx="4911921" cy="18931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911921" cy="189318"/>
            </a:xfrm>
            <a:custGeom>
              <a:avLst/>
              <a:gdLst/>
              <a:ahLst/>
              <a:cxnLst/>
              <a:rect l="l" t="t" r="r" b="b"/>
              <a:pathLst>
                <a:path w="4911921" h="189318">
                  <a:moveTo>
                    <a:pt x="0" y="0"/>
                  </a:moveTo>
                  <a:lnTo>
                    <a:pt x="4911921" y="0"/>
                  </a:lnTo>
                  <a:lnTo>
                    <a:pt x="4911921" y="189318"/>
                  </a:lnTo>
                  <a:lnTo>
                    <a:pt x="0" y="189318"/>
                  </a:lnTo>
                  <a:close/>
                </a:path>
              </a:pathLst>
            </a:custGeom>
            <a:solidFill>
              <a:srgbClr val="D1CAC9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2362200" y="3615711"/>
            <a:ext cx="12496800" cy="762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9080" lvl="1">
              <a:lnSpc>
                <a:spcPts val="6000"/>
              </a:lnSpc>
            </a:pPr>
            <a:r>
              <a:rPr lang="ko-KR" altLang="en-US" sz="2800" dirty="0">
                <a:solidFill>
                  <a:srgbClr val="917B77"/>
                </a:solidFill>
                <a:latin typeface="Source Han Sans KR Medium" panose="020B0600000101010101" charset="-127"/>
                <a:ea typeface="Source Han Sans KR Medium" panose="020B0600000101010101" charset="-127"/>
              </a:rPr>
              <a:t>이동수단을 선택함에 있어 </a:t>
            </a:r>
            <a:r>
              <a:rPr lang="ko-KR" altLang="en-US" sz="2800" dirty="0">
                <a:solidFill>
                  <a:srgbClr val="665653"/>
                </a:solidFill>
                <a:latin typeface="Source Han Sans KR Medium" panose="020B0600000101010101" charset="-127"/>
                <a:ea typeface="Source Han Sans KR Medium" panose="020B0600000101010101" charset="-127"/>
              </a:rPr>
              <a:t>정보를 제공하는 웹 사이트의 역할이 굉장히 중요</a:t>
            </a:r>
          </a:p>
        </p:txBody>
      </p:sp>
      <p:sp>
        <p:nvSpPr>
          <p:cNvPr id="11" name="TextBox 2"/>
          <p:cNvSpPr txBox="1"/>
          <p:nvPr/>
        </p:nvSpPr>
        <p:spPr>
          <a:xfrm>
            <a:off x="1447800" y="5798285"/>
            <a:ext cx="12877800" cy="7001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59080" lvl="1">
              <a:lnSpc>
                <a:spcPts val="6000"/>
              </a:lnSpc>
            </a:pPr>
            <a:r>
              <a:rPr lang="ko-KR" altLang="en-US" sz="4000" b="1" dirty="0" smtClean="0">
                <a:solidFill>
                  <a:srgbClr val="665653"/>
                </a:solidFill>
                <a:latin typeface="NanumGothic" panose="020D0604000000000000" pitchFamily="50" charset="-127"/>
                <a:ea typeface="NanumGothic" panose="020D0604000000000000" pitchFamily="50" charset="-127"/>
              </a:rPr>
              <a:t>깔끔한 </a:t>
            </a:r>
            <a:r>
              <a:rPr lang="ko-KR" altLang="en-US" sz="4000" b="1" dirty="0">
                <a:solidFill>
                  <a:srgbClr val="665653"/>
                </a:solidFill>
                <a:latin typeface="NanumGothic" panose="020D0604000000000000" pitchFamily="50" charset="-127"/>
                <a:ea typeface="NanumGothic" panose="020D0604000000000000" pitchFamily="50" charset="-127"/>
              </a:rPr>
              <a:t>디자인</a:t>
            </a:r>
            <a:endParaRPr lang="en-US" sz="4000" b="1" dirty="0">
              <a:solidFill>
                <a:srgbClr val="665653"/>
              </a:solidFill>
              <a:latin typeface="NanumGothic" panose="020D0604000000000000" pitchFamily="50" charset="-127"/>
              <a:ea typeface="NanumGothic" panose="020D0604000000000000" pitchFamily="50" charset="-127"/>
            </a:endParaRPr>
          </a:p>
        </p:txBody>
      </p:sp>
      <p:sp>
        <p:nvSpPr>
          <p:cNvPr id="12" name="AutoShape 5"/>
          <p:cNvSpPr/>
          <p:nvPr/>
        </p:nvSpPr>
        <p:spPr>
          <a:xfrm rot="5400000">
            <a:off x="1257928" y="6186748"/>
            <a:ext cx="472125" cy="0"/>
          </a:xfrm>
          <a:prstGeom prst="line">
            <a:avLst/>
          </a:prstGeom>
          <a:ln w="28575" cap="flat">
            <a:solidFill>
              <a:srgbClr val="AB969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TextBox 12"/>
          <p:cNvSpPr txBox="1"/>
          <p:nvPr/>
        </p:nvSpPr>
        <p:spPr>
          <a:xfrm>
            <a:off x="2362200" y="6567726"/>
            <a:ext cx="124968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9080" lvl="1">
              <a:lnSpc>
                <a:spcPts val="6000"/>
              </a:lnSpc>
            </a:pPr>
            <a:r>
              <a:rPr lang="ko-KR" altLang="en-US" sz="2800" dirty="0" smtClean="0">
                <a:solidFill>
                  <a:srgbClr val="917B77"/>
                </a:solidFill>
                <a:latin typeface="Source Han Sans KR Medium" panose="020B0600000101010101" charset="-127"/>
                <a:ea typeface="Source Han Sans KR Medium" panose="020B0600000101010101" charset="-127"/>
              </a:rPr>
              <a:t>상품을 판매하는 웹 사이트의 </a:t>
            </a:r>
            <a:r>
              <a:rPr lang="ko-KR" altLang="en-US" sz="2800" dirty="0">
                <a:solidFill>
                  <a:srgbClr val="665653"/>
                </a:solidFill>
                <a:latin typeface="Source Han Sans KR Medium" panose="020B0600000101010101" charset="-127"/>
                <a:ea typeface="Source Han Sans KR Medium" panose="020B0600000101010101" charset="-127"/>
              </a:rPr>
              <a:t>간결한 디자인이 중요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0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8"/>
          <p:cNvGrpSpPr/>
          <p:nvPr/>
        </p:nvGrpSpPr>
        <p:grpSpPr>
          <a:xfrm>
            <a:off x="-180975" y="9927592"/>
            <a:ext cx="18649950" cy="718816"/>
            <a:chOff x="0" y="0"/>
            <a:chExt cx="4911921" cy="18931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911921" cy="189318"/>
            </a:xfrm>
            <a:custGeom>
              <a:avLst/>
              <a:gdLst/>
              <a:ahLst/>
              <a:cxnLst/>
              <a:rect l="l" t="t" r="r" b="b"/>
              <a:pathLst>
                <a:path w="4911921" h="189318">
                  <a:moveTo>
                    <a:pt x="0" y="0"/>
                  </a:moveTo>
                  <a:lnTo>
                    <a:pt x="4911921" y="0"/>
                  </a:lnTo>
                  <a:lnTo>
                    <a:pt x="4911921" y="189318"/>
                  </a:lnTo>
                  <a:lnTo>
                    <a:pt x="0" y="189318"/>
                  </a:lnTo>
                  <a:close/>
                </a:path>
              </a:pathLst>
            </a:custGeom>
            <a:solidFill>
              <a:srgbClr val="D1CAC9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1" name="AutoShape 11"/>
          <p:cNvSpPr/>
          <p:nvPr/>
        </p:nvSpPr>
        <p:spPr>
          <a:xfrm>
            <a:off x="3445268" y="7527564"/>
            <a:ext cx="3354902" cy="0"/>
          </a:xfrm>
          <a:prstGeom prst="line">
            <a:avLst/>
          </a:prstGeom>
          <a:ln w="19050" cap="flat">
            <a:solidFill>
              <a:srgbClr val="AB969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AutoShape 12"/>
          <p:cNvSpPr/>
          <p:nvPr/>
        </p:nvSpPr>
        <p:spPr>
          <a:xfrm>
            <a:off x="11379302" y="7527564"/>
            <a:ext cx="3354902" cy="0"/>
          </a:xfrm>
          <a:prstGeom prst="line">
            <a:avLst/>
          </a:prstGeom>
          <a:ln w="19050" cap="flat">
            <a:solidFill>
              <a:srgbClr val="AB969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" name="TextBox 14"/>
          <p:cNvSpPr txBox="1"/>
          <p:nvPr/>
        </p:nvSpPr>
        <p:spPr>
          <a:xfrm>
            <a:off x="2925907" y="6765889"/>
            <a:ext cx="4393625" cy="4873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840"/>
              </a:lnSpc>
              <a:spcBef>
                <a:spcPct val="0"/>
              </a:spcBef>
            </a:pPr>
            <a:r>
              <a:rPr lang="ko-KR" altLang="en-US" sz="3200" spc="-80" dirty="0" smtClean="0">
                <a:solidFill>
                  <a:srgbClr val="665653"/>
                </a:solidFill>
                <a:latin typeface="Source Han Sans KR Medium" panose="020B0600000101010101" charset="-127"/>
                <a:ea typeface="Source Han Sans KR Medium" panose="020B0600000101010101" charset="-127"/>
              </a:rPr>
              <a:t>메인 이미지</a:t>
            </a:r>
            <a:endParaRPr lang="en-US" sz="3200" spc="-80" dirty="0">
              <a:solidFill>
                <a:srgbClr val="665653"/>
              </a:solidFill>
              <a:latin typeface="Source Han Sans KR Medium" panose="020B0600000101010101" charset="-127"/>
              <a:ea typeface="Source Han Sans KR Medium" panose="020B0600000101010101" charset="-127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3007434" y="8462466"/>
            <a:ext cx="4230570" cy="8720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fontAlgn="base">
              <a:lnSpc>
                <a:spcPts val="3359"/>
              </a:lnSpc>
            </a:pPr>
            <a:r>
              <a:rPr lang="ko-KR" altLang="en-US" sz="2400" spc="-48" dirty="0" smtClean="0">
                <a:solidFill>
                  <a:srgbClr val="665653"/>
                </a:solidFill>
                <a:latin typeface="Source Han Sans KR Normal Bold" panose="020B0600000101010101" charset="-127"/>
                <a:ea typeface="Source Han Sans KR Normal Bold" panose="020B0600000101010101" charset="-127"/>
              </a:rPr>
              <a:t>주력상품을 </a:t>
            </a:r>
            <a:r>
              <a:rPr lang="ko-KR" altLang="en-US" sz="2800" b="1" spc="-48" dirty="0" smtClean="0">
                <a:solidFill>
                  <a:srgbClr val="665653"/>
                </a:solidFill>
                <a:latin typeface="Source Han Sans KR Normal Bold" panose="020B0600000101010101" charset="-127"/>
                <a:ea typeface="Source Han Sans KR Normal Bold" panose="020B0600000101010101" charset="-127"/>
              </a:rPr>
              <a:t>한눈에 </a:t>
            </a:r>
            <a:r>
              <a:rPr lang="ko-KR" altLang="en-US" sz="2800" b="1" spc="-48" dirty="0">
                <a:solidFill>
                  <a:srgbClr val="665653"/>
                </a:solidFill>
                <a:latin typeface="Source Han Sans KR Normal Bold" panose="020B0600000101010101" charset="-127"/>
                <a:ea typeface="Source Han Sans KR Normal Bold" panose="020B0600000101010101" charset="-127"/>
              </a:rPr>
              <a:t>보기 쉽고 </a:t>
            </a:r>
            <a:endParaRPr lang="en-US" altLang="ko-KR" sz="2400" b="1" spc="-48" dirty="0" smtClean="0">
              <a:solidFill>
                <a:srgbClr val="665653"/>
              </a:solidFill>
              <a:latin typeface="Source Han Sans KR Normal Bold" panose="020B0600000101010101" charset="-127"/>
              <a:ea typeface="Source Han Sans KR Normal Bold" panose="020B0600000101010101" charset="-127"/>
            </a:endParaRPr>
          </a:p>
          <a:p>
            <a:pPr algn="ctr" fontAlgn="base">
              <a:lnSpc>
                <a:spcPts val="3359"/>
              </a:lnSpc>
            </a:pPr>
            <a:r>
              <a:rPr lang="ko-KR" altLang="en-US" sz="2400" spc="-48" dirty="0" smtClean="0">
                <a:solidFill>
                  <a:srgbClr val="665653"/>
                </a:solidFill>
                <a:latin typeface="Source Han Sans KR Normal Bold" panose="020B0600000101010101" charset="-127"/>
                <a:ea typeface="Source Han Sans KR Normal Bold" panose="020B0600000101010101" charset="-127"/>
              </a:rPr>
              <a:t>한번이라도 </a:t>
            </a:r>
            <a:r>
              <a:rPr lang="ko-KR" altLang="en-US" sz="2400" spc="-48" dirty="0">
                <a:solidFill>
                  <a:srgbClr val="665653"/>
                </a:solidFill>
                <a:latin typeface="Source Han Sans KR Normal Bold" panose="020B0600000101010101" charset="-127"/>
                <a:ea typeface="Source Han Sans KR Normal Bold" panose="020B0600000101010101" charset="-127"/>
              </a:rPr>
              <a:t>눈이 더 </a:t>
            </a:r>
            <a:r>
              <a:rPr lang="ko-KR" altLang="en-US" sz="2400" spc="-48" dirty="0" smtClean="0">
                <a:solidFill>
                  <a:srgbClr val="665653"/>
                </a:solidFill>
                <a:latin typeface="Source Han Sans KR Normal Bold" panose="020B0600000101010101" charset="-127"/>
                <a:ea typeface="Source Han Sans KR Normal Bold" panose="020B0600000101010101" charset="-127"/>
              </a:rPr>
              <a:t>갈 수 있게 </a:t>
            </a:r>
            <a:r>
              <a:rPr lang="ko-KR" altLang="en-US" sz="2400" spc="-48" dirty="0">
                <a:solidFill>
                  <a:srgbClr val="665653"/>
                </a:solidFill>
                <a:latin typeface="Source Han Sans KR Normal Bold" panose="020B0600000101010101" charset="-127"/>
                <a:ea typeface="Source Han Sans KR Normal Bold" panose="020B0600000101010101" charset="-127"/>
              </a:rPr>
              <a:t>함 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1237705" y="8534281"/>
            <a:ext cx="3697322" cy="8002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fontAlgn="base" latinLnBrk="1"/>
            <a:r>
              <a:rPr lang="ko-KR" altLang="en-US" sz="2400" spc="-48" dirty="0">
                <a:solidFill>
                  <a:srgbClr val="665653"/>
                </a:solidFill>
                <a:latin typeface="Source Han Sans KR Normal Bold" panose="020B0600000101010101" charset="-127"/>
                <a:ea typeface="Source Han Sans KR Normal Bold" panose="020B0600000101010101" charset="-127"/>
              </a:rPr>
              <a:t>확실한 </a:t>
            </a:r>
            <a:r>
              <a:rPr lang="ko-KR" altLang="en-US" sz="2800" b="1" spc="-48" dirty="0">
                <a:solidFill>
                  <a:srgbClr val="665653"/>
                </a:solidFill>
                <a:latin typeface="Source Han Sans KR Normal Bold" panose="020B0600000101010101" charset="-127"/>
                <a:ea typeface="Source Han Sans KR Normal Bold" panose="020B0600000101010101" charset="-127"/>
              </a:rPr>
              <a:t>정보전달</a:t>
            </a:r>
            <a:r>
              <a:rPr lang="ko-KR" altLang="en-US" sz="2400" spc="-48" dirty="0">
                <a:solidFill>
                  <a:srgbClr val="665653"/>
                </a:solidFill>
                <a:latin typeface="Source Han Sans KR Normal Bold" panose="020B0600000101010101" charset="-127"/>
                <a:ea typeface="Source Han Sans KR Normal Bold" panose="020B0600000101010101" charset="-127"/>
              </a:rPr>
              <a:t>이 주 목적</a:t>
            </a:r>
            <a:endParaRPr lang="en-US" altLang="ko-KR" sz="2400" spc="-48" dirty="0">
              <a:solidFill>
                <a:srgbClr val="665653"/>
              </a:solidFill>
              <a:latin typeface="Source Han Sans KR Normal Bold" panose="020B0600000101010101" charset="-127"/>
              <a:ea typeface="Source Han Sans KR Normal Bold" panose="020B0600000101010101" charset="-127"/>
            </a:endParaRPr>
          </a:p>
          <a:p>
            <a:pPr fontAlgn="base" latinLnBrk="1"/>
            <a:r>
              <a:rPr lang="ko-KR" altLang="en-US" sz="2400" spc="-48" dirty="0">
                <a:solidFill>
                  <a:srgbClr val="665653"/>
                </a:solidFill>
                <a:latin typeface="Source Han Sans KR Normal Bold" panose="020B0600000101010101" charset="-127"/>
                <a:ea typeface="Source Han Sans KR Normal Bold" panose="020B0600000101010101" charset="-127"/>
              </a:rPr>
              <a:t>단순하지만 깔끔함이 포인트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859941" y="6765889"/>
            <a:ext cx="4393625" cy="4873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840"/>
              </a:lnSpc>
              <a:spcBef>
                <a:spcPct val="0"/>
              </a:spcBef>
            </a:pPr>
            <a:r>
              <a:rPr lang="ko-KR" altLang="en-US" sz="3200" spc="-80" dirty="0">
                <a:solidFill>
                  <a:srgbClr val="665653"/>
                </a:solidFill>
                <a:latin typeface="Source Han Sans KR Medium" panose="020B0600000101010101" charset="-127"/>
                <a:ea typeface="Source Han Sans KR Medium" panose="020B0600000101010101" charset="-127"/>
              </a:rPr>
              <a:t>판매 상품 정보</a:t>
            </a:r>
            <a:endParaRPr lang="en-US" sz="3200" spc="-80" dirty="0">
              <a:solidFill>
                <a:srgbClr val="665653"/>
              </a:solidFill>
              <a:latin typeface="Source Han Sans KR Medium" panose="020B0600000101010101" charset="-127"/>
              <a:ea typeface="Source Han Sans KR Medium" panose="020B0600000101010101" charset="-127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715291" y="654691"/>
            <a:ext cx="12207535" cy="10344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920"/>
              </a:lnSpc>
            </a:pPr>
            <a:r>
              <a:rPr lang="ko-KR" altLang="en-US" sz="7200" spc="-180" dirty="0" smtClean="0">
                <a:solidFill>
                  <a:srgbClr val="704F48"/>
                </a:solidFill>
                <a:ea typeface="Nanum Myeongjo Regular Bold"/>
              </a:rPr>
              <a:t>트렌드 조사</a:t>
            </a:r>
            <a:endParaRPr lang="en-US" sz="7200" spc="-180" dirty="0">
              <a:solidFill>
                <a:srgbClr val="704F48"/>
              </a:solidFill>
              <a:ea typeface="Nanum Myeongjo Regular Bold"/>
            </a:endParaRPr>
          </a:p>
        </p:txBody>
      </p:sp>
      <p:pic>
        <p:nvPicPr>
          <p:cNvPr id="1025" name="_x392889496" descr="EMB00007e5001f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"/>
          <a:stretch>
            <a:fillRect/>
          </a:stretch>
        </p:blipFill>
        <p:spPr bwMode="auto">
          <a:xfrm>
            <a:off x="2994366" y="2399678"/>
            <a:ext cx="4333875" cy="382361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700989" y="7673951"/>
            <a:ext cx="29206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spc="-48" dirty="0">
                <a:solidFill>
                  <a:srgbClr val="665653"/>
                </a:solidFill>
                <a:latin typeface="Source Han Sans KR Medium" panose="020B0600000101010101" charset="-127"/>
                <a:ea typeface="Source Han Sans KR Medium" panose="020B0600000101010101" charset="-127"/>
              </a:rPr>
              <a:t>프로모션</a:t>
            </a:r>
            <a:r>
              <a:rPr lang="ko-KR" altLang="en-US" sz="2400" spc="-48" dirty="0">
                <a:solidFill>
                  <a:srgbClr val="665653"/>
                </a:solidFill>
                <a:latin typeface="Source Han Sans KR Medium" panose="020B0600000101010101" charset="-127"/>
                <a:ea typeface="Source Han Sans KR Medium" panose="020B0600000101010101" charset="-127"/>
              </a:rPr>
              <a:t>단을 </a:t>
            </a:r>
            <a:r>
              <a:rPr lang="ko-KR" altLang="en-US" sz="2400" spc="-48" dirty="0" smtClean="0">
                <a:solidFill>
                  <a:srgbClr val="665653"/>
                </a:solidFill>
                <a:latin typeface="Source Han Sans KR Medium" panose="020B0600000101010101" charset="-127"/>
                <a:ea typeface="Source Han Sans KR Medium" panose="020B0600000101010101" charset="-127"/>
              </a:rPr>
              <a:t>강조</a:t>
            </a:r>
            <a:endParaRPr lang="en-US" altLang="ko-KR" sz="2400" spc="-48" dirty="0">
              <a:solidFill>
                <a:srgbClr val="665653"/>
              </a:solidFill>
              <a:latin typeface="Source Han Sans KR Medium" panose="020B0600000101010101" charset="-127"/>
              <a:ea typeface="Source Han Sans KR Medium" panose="020B0600000101010101" charset="-127"/>
            </a:endParaRPr>
          </a:p>
        </p:txBody>
      </p:sp>
      <p:pic>
        <p:nvPicPr>
          <p:cNvPr id="1027" name="_x392890144" descr="EMB00007e5001f7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9166" y="2399678"/>
            <a:ext cx="4334400" cy="38232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/>
          <p:cNvSpPr txBox="1"/>
          <p:nvPr/>
        </p:nvSpPr>
        <p:spPr>
          <a:xfrm>
            <a:off x="12016740" y="7673951"/>
            <a:ext cx="23850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 latinLnBrk="1"/>
            <a:r>
              <a:rPr lang="ko-KR" altLang="en-US" sz="2800" b="1" spc="-48" dirty="0" smtClean="0">
                <a:solidFill>
                  <a:srgbClr val="665653"/>
                </a:solidFill>
                <a:latin typeface="Source Han Sans KR Medium" panose="020B0600000101010101" charset="-127"/>
                <a:ea typeface="Source Han Sans KR Medium" panose="020B0600000101010101" charset="-127"/>
              </a:rPr>
              <a:t>슬라이더 </a:t>
            </a:r>
            <a:r>
              <a:rPr lang="ko-KR" altLang="en-US" sz="2400" spc="-48" dirty="0">
                <a:solidFill>
                  <a:srgbClr val="665653"/>
                </a:solidFill>
                <a:latin typeface="Source Han Sans KR Medium" panose="020B0600000101010101" charset="-127"/>
                <a:ea typeface="Source Han Sans KR Medium" panose="020B0600000101010101" charset="-127"/>
              </a:rPr>
              <a:t>활용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0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8"/>
          <p:cNvGrpSpPr/>
          <p:nvPr/>
        </p:nvGrpSpPr>
        <p:grpSpPr>
          <a:xfrm>
            <a:off x="-180975" y="9927592"/>
            <a:ext cx="18649950" cy="718816"/>
            <a:chOff x="0" y="0"/>
            <a:chExt cx="4911921" cy="18931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911921" cy="189318"/>
            </a:xfrm>
            <a:custGeom>
              <a:avLst/>
              <a:gdLst/>
              <a:ahLst/>
              <a:cxnLst/>
              <a:rect l="l" t="t" r="r" b="b"/>
              <a:pathLst>
                <a:path w="4911921" h="189318">
                  <a:moveTo>
                    <a:pt x="0" y="0"/>
                  </a:moveTo>
                  <a:lnTo>
                    <a:pt x="4911921" y="0"/>
                  </a:lnTo>
                  <a:lnTo>
                    <a:pt x="4911921" y="189318"/>
                  </a:lnTo>
                  <a:lnTo>
                    <a:pt x="0" y="189318"/>
                  </a:lnTo>
                  <a:close/>
                </a:path>
              </a:pathLst>
            </a:custGeom>
            <a:solidFill>
              <a:srgbClr val="D1CAC9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3" name="AutoShape 13"/>
          <p:cNvSpPr/>
          <p:nvPr/>
        </p:nvSpPr>
        <p:spPr>
          <a:xfrm>
            <a:off x="3558410" y="7637599"/>
            <a:ext cx="3354902" cy="0"/>
          </a:xfrm>
          <a:prstGeom prst="line">
            <a:avLst/>
          </a:prstGeom>
          <a:ln w="19050" cap="flat">
            <a:solidFill>
              <a:srgbClr val="AB969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7" name="TextBox 17"/>
          <p:cNvSpPr txBox="1"/>
          <p:nvPr/>
        </p:nvSpPr>
        <p:spPr>
          <a:xfrm>
            <a:off x="2247581" y="8479829"/>
            <a:ext cx="6087636" cy="8617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fontAlgn="base" latinLnBrk="1"/>
            <a:r>
              <a:rPr lang="en-US" altLang="ko-KR" sz="2400" spc="-48" dirty="0" smtClean="0">
                <a:solidFill>
                  <a:srgbClr val="665653"/>
                </a:solidFill>
                <a:latin typeface="Source Han Sans KR Normal Bold" panose="020B0600000101010101" charset="-127"/>
                <a:ea typeface="Source Han Sans KR Normal Bold" panose="020B0600000101010101" charset="-127"/>
              </a:rPr>
              <a:t>Safe-Area</a:t>
            </a:r>
            <a:r>
              <a:rPr lang="ko-KR" altLang="en-US" sz="2400" spc="-48" dirty="0">
                <a:solidFill>
                  <a:srgbClr val="665653"/>
                </a:solidFill>
                <a:latin typeface="Source Han Sans KR Normal Bold" panose="020B0600000101010101" charset="-127"/>
                <a:ea typeface="Source Han Sans KR Normal Bold" panose="020B0600000101010101" charset="-127"/>
              </a:rPr>
              <a:t>의 장점인 </a:t>
            </a:r>
            <a:r>
              <a:rPr lang="ko-KR" altLang="en-US" sz="2800" b="1" spc="-48" dirty="0" err="1">
                <a:solidFill>
                  <a:srgbClr val="665653"/>
                </a:solidFill>
                <a:latin typeface="Source Han Sans KR Normal Bold" panose="020B0600000101010101" charset="-127"/>
                <a:ea typeface="Source Han Sans KR Normal Bold" panose="020B0600000101010101" charset="-127"/>
              </a:rPr>
              <a:t>강조성</a:t>
            </a:r>
            <a:r>
              <a:rPr lang="ko-KR" altLang="en-US" sz="2400" spc="-48" dirty="0" err="1">
                <a:solidFill>
                  <a:srgbClr val="665653"/>
                </a:solidFill>
                <a:latin typeface="Source Han Sans KR Normal Bold" panose="020B0600000101010101" charset="-127"/>
                <a:ea typeface="Source Han Sans KR Normal Bold" panose="020B0600000101010101" charset="-127"/>
              </a:rPr>
              <a:t>을</a:t>
            </a:r>
            <a:r>
              <a:rPr lang="ko-KR" altLang="en-US" sz="2400" spc="-48" dirty="0">
                <a:solidFill>
                  <a:srgbClr val="665653"/>
                </a:solidFill>
                <a:latin typeface="Source Han Sans KR Normal Bold" panose="020B0600000101010101" charset="-127"/>
                <a:ea typeface="Source Han Sans KR Normal Bold" panose="020B0600000101010101" charset="-127"/>
              </a:rPr>
              <a:t> 이용</a:t>
            </a:r>
            <a:endParaRPr lang="en-US" altLang="ko-KR" sz="2400" spc="-48" dirty="0">
              <a:solidFill>
                <a:srgbClr val="665653"/>
              </a:solidFill>
              <a:latin typeface="Source Han Sans KR Normal Bold" panose="020B0600000101010101" charset="-127"/>
              <a:ea typeface="Source Han Sans KR Normal Bold" panose="020B0600000101010101" charset="-127"/>
            </a:endParaRPr>
          </a:p>
          <a:p>
            <a:pPr algn="ctr" fontAlgn="base" latinLnBrk="1"/>
            <a:r>
              <a:rPr lang="ko-KR" altLang="en-US" sz="2400" spc="-48" dirty="0">
                <a:solidFill>
                  <a:srgbClr val="665653"/>
                </a:solidFill>
                <a:latin typeface="Source Han Sans KR Normal Bold" panose="020B0600000101010101" charset="-127"/>
                <a:ea typeface="Source Han Sans KR Normal Bold" panose="020B0600000101010101" charset="-127"/>
              </a:rPr>
              <a:t>텍스트와 이미지의 </a:t>
            </a:r>
            <a:r>
              <a:rPr lang="ko-KR" altLang="en-US" sz="2800" b="1" spc="-48" dirty="0">
                <a:solidFill>
                  <a:srgbClr val="665653"/>
                </a:solidFill>
                <a:latin typeface="Source Han Sans KR Normal Bold" panose="020B0600000101010101" charset="-127"/>
                <a:ea typeface="Source Han Sans KR Normal Bold" panose="020B0600000101010101" charset="-127"/>
              </a:rPr>
              <a:t>비율이 </a:t>
            </a:r>
            <a:r>
              <a:rPr lang="en-US" altLang="ko-KR" sz="2800" b="1" spc="-48" dirty="0">
                <a:solidFill>
                  <a:srgbClr val="665653"/>
                </a:solidFill>
                <a:latin typeface="Source Han Sans KR Normal Bold" panose="020B0600000101010101" charset="-127"/>
                <a:ea typeface="Source Han Sans KR Normal Bold" panose="020B0600000101010101" charset="-127"/>
              </a:rPr>
              <a:t>2:8</a:t>
            </a:r>
            <a:r>
              <a:rPr lang="ko-KR" altLang="en-US" sz="2400" spc="-48" dirty="0">
                <a:solidFill>
                  <a:srgbClr val="665653"/>
                </a:solidFill>
                <a:latin typeface="Source Han Sans KR Normal Bold" panose="020B0600000101010101" charset="-127"/>
                <a:ea typeface="Source Han Sans KR Normal Bold" panose="020B0600000101010101" charset="-127"/>
              </a:rPr>
              <a:t>수준으로 압도적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3039048" y="6875924"/>
            <a:ext cx="4393625" cy="4873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840"/>
              </a:lnSpc>
              <a:spcBef>
                <a:spcPct val="0"/>
              </a:spcBef>
            </a:pPr>
            <a:r>
              <a:rPr lang="ko-KR" altLang="en-US" sz="3200" spc="-80" dirty="0" smtClean="0">
                <a:solidFill>
                  <a:srgbClr val="665653"/>
                </a:solidFill>
                <a:latin typeface="Source Han Sans KR Medium" panose="020B0600000101010101" charset="-127"/>
                <a:ea typeface="Source Han Sans KR Medium" panose="020B0600000101010101" charset="-127"/>
              </a:rPr>
              <a:t>메인 페이지</a:t>
            </a:r>
            <a:endParaRPr lang="en-US" sz="3200" spc="-80" dirty="0">
              <a:solidFill>
                <a:srgbClr val="665653"/>
              </a:solidFill>
              <a:latin typeface="Source Han Sans KR Medium" panose="020B0600000101010101" charset="-127"/>
              <a:ea typeface="Source Han Sans KR Medium" panose="020B0600000101010101" charset="-127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715291" y="654691"/>
            <a:ext cx="12207535" cy="10344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920"/>
              </a:lnSpc>
            </a:pPr>
            <a:r>
              <a:rPr lang="ko-KR" altLang="en-US" sz="7200" spc="-180" dirty="0" smtClean="0">
                <a:solidFill>
                  <a:srgbClr val="704F48"/>
                </a:solidFill>
                <a:ea typeface="Nanum Myeongjo Regular Bold"/>
              </a:rPr>
              <a:t>트렌드 조사</a:t>
            </a:r>
            <a:endParaRPr lang="en-US" sz="7200" spc="-180" dirty="0">
              <a:solidFill>
                <a:srgbClr val="704F48"/>
              </a:solidFill>
              <a:ea typeface="Nanum Myeongjo Regular Bold"/>
            </a:endParaRPr>
          </a:p>
        </p:txBody>
      </p:sp>
      <p:pic>
        <p:nvPicPr>
          <p:cNvPr id="1029" name="_x392878840" descr="EMB00007e50020c"/>
          <p:cNvPicPr>
            <a:picLocks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2436859"/>
            <a:ext cx="4334400" cy="38232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/>
          <p:cNvSpPr txBox="1"/>
          <p:nvPr/>
        </p:nvSpPr>
        <p:spPr>
          <a:xfrm>
            <a:off x="3874982" y="7715362"/>
            <a:ext cx="28328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 latinLnBrk="1"/>
            <a:r>
              <a:rPr lang="en-US" altLang="ko-KR" sz="3200" b="1" spc="-48" dirty="0" smtClean="0">
                <a:solidFill>
                  <a:srgbClr val="665653"/>
                </a:solidFill>
                <a:latin typeface="Source Han Sans KR Normal" panose="020B0600000101010101" charset="-127"/>
                <a:ea typeface="Source Han Sans KR Normal" panose="020B0600000101010101" charset="-127"/>
              </a:rPr>
              <a:t>Safe-Area</a:t>
            </a:r>
            <a:r>
              <a:rPr lang="ko-KR" altLang="en-US" sz="2800" b="1" spc="-48" dirty="0" smtClean="0">
                <a:solidFill>
                  <a:srgbClr val="665653"/>
                </a:solidFill>
                <a:latin typeface="Source Han Sans KR Normal" panose="020B0600000101010101" charset="-127"/>
                <a:ea typeface="Source Han Sans KR Normal" panose="020B0600000101010101" charset="-127"/>
              </a:rPr>
              <a:t> </a:t>
            </a:r>
            <a:r>
              <a:rPr lang="ko-KR" altLang="en-US" sz="2400" spc="-48" dirty="0">
                <a:solidFill>
                  <a:srgbClr val="665653"/>
                </a:solidFill>
                <a:latin typeface="Source Han Sans KR Normal" panose="020B0600000101010101" charset="-127"/>
                <a:ea typeface="Source Han Sans KR Normal" panose="020B0600000101010101" charset="-127"/>
              </a:rPr>
              <a:t>활용</a:t>
            </a:r>
          </a:p>
        </p:txBody>
      </p:sp>
      <p:pic>
        <p:nvPicPr>
          <p:cNvPr id="2049" name="_x392901088" descr="EMB00007e50020f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"/>
          <a:stretch>
            <a:fillRect/>
          </a:stretch>
        </p:blipFill>
        <p:spPr bwMode="auto">
          <a:xfrm>
            <a:off x="10820400" y="2436859"/>
            <a:ext cx="4334400" cy="38232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AutoShape 13"/>
          <p:cNvSpPr/>
          <p:nvPr/>
        </p:nvSpPr>
        <p:spPr>
          <a:xfrm>
            <a:off x="11339762" y="7637599"/>
            <a:ext cx="3354902" cy="0"/>
          </a:xfrm>
          <a:prstGeom prst="line">
            <a:avLst/>
          </a:prstGeom>
          <a:ln w="19050" cap="flat">
            <a:solidFill>
              <a:srgbClr val="AB969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5" name="TextBox 17"/>
          <p:cNvSpPr txBox="1"/>
          <p:nvPr/>
        </p:nvSpPr>
        <p:spPr>
          <a:xfrm>
            <a:off x="9590290" y="8510606"/>
            <a:ext cx="6853842" cy="8002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fontAlgn="base" latinLnBrk="1"/>
            <a:r>
              <a:rPr lang="en-US" altLang="ko-KR" sz="2400" spc="-48" dirty="0" smtClean="0">
                <a:solidFill>
                  <a:srgbClr val="665653"/>
                </a:solidFill>
                <a:latin typeface="Source Han Sans KR Normal Bold" panose="020B0600000101010101" charset="-127"/>
                <a:ea typeface="Source Han Sans KR Normal Bold" panose="020B0600000101010101" charset="-127"/>
              </a:rPr>
              <a:t>Header</a:t>
            </a:r>
            <a:r>
              <a:rPr lang="ko-KR" altLang="en-US" sz="2400" spc="-48" dirty="0" smtClean="0">
                <a:solidFill>
                  <a:srgbClr val="665653"/>
                </a:solidFill>
                <a:latin typeface="Source Han Sans KR Normal Bold" panose="020B0600000101010101" charset="-127"/>
                <a:ea typeface="Source Han Sans KR Normal Bold" panose="020B0600000101010101" charset="-127"/>
              </a:rPr>
              <a:t>에 프로모션을 강조 </a:t>
            </a:r>
            <a:endParaRPr lang="en-US" altLang="ko-KR" sz="2400" spc="-48" dirty="0" smtClean="0">
              <a:solidFill>
                <a:srgbClr val="665653"/>
              </a:solidFill>
              <a:latin typeface="Source Han Sans KR Normal Bold" panose="020B0600000101010101" charset="-127"/>
              <a:ea typeface="Source Han Sans KR Normal Bold" panose="020B0600000101010101" charset="-127"/>
            </a:endParaRPr>
          </a:p>
          <a:p>
            <a:pPr algn="ctr" fontAlgn="base" latinLnBrk="1"/>
            <a:r>
              <a:rPr lang="en-US" altLang="ko-KR" sz="2800" b="1" spc="-48" dirty="0" smtClean="0">
                <a:solidFill>
                  <a:srgbClr val="665653"/>
                </a:solidFill>
                <a:latin typeface="Source Han Sans KR Normal Bold" panose="020B0600000101010101" charset="-127"/>
                <a:ea typeface="Source Han Sans KR Normal Bold" panose="020B0600000101010101" charset="-127"/>
              </a:rPr>
              <a:t>GNB</a:t>
            </a:r>
            <a:r>
              <a:rPr lang="ko-KR" altLang="en-US" sz="2800" b="1" spc="-48" dirty="0" smtClean="0">
                <a:solidFill>
                  <a:srgbClr val="665653"/>
                </a:solidFill>
                <a:latin typeface="Source Han Sans KR Normal Bold" panose="020B0600000101010101" charset="-127"/>
                <a:ea typeface="Source Han Sans KR Normal Bold" panose="020B0600000101010101" charset="-127"/>
              </a:rPr>
              <a:t>를 </a:t>
            </a:r>
            <a:r>
              <a:rPr lang="en-US" altLang="ko-KR" sz="2800" b="1" spc="-48" dirty="0" smtClean="0">
                <a:solidFill>
                  <a:srgbClr val="665653"/>
                </a:solidFill>
                <a:latin typeface="Source Han Sans KR Normal Bold" panose="020B0600000101010101" charset="-127"/>
                <a:ea typeface="Source Han Sans KR Normal Bold" panose="020B0600000101010101" charset="-127"/>
              </a:rPr>
              <a:t>footer</a:t>
            </a:r>
            <a:r>
              <a:rPr lang="ko-KR" altLang="en-US" sz="2400" spc="-48" dirty="0" smtClean="0">
                <a:solidFill>
                  <a:srgbClr val="665653"/>
                </a:solidFill>
                <a:latin typeface="Source Han Sans KR Normal Bold" panose="020B0600000101010101" charset="-127"/>
                <a:ea typeface="Source Han Sans KR Normal Bold" panose="020B0600000101010101" charset="-127"/>
              </a:rPr>
              <a:t>에 넣어서 </a:t>
            </a:r>
            <a:r>
              <a:rPr lang="ko-KR" altLang="en-US" sz="2400" spc="-48" dirty="0">
                <a:solidFill>
                  <a:srgbClr val="665653"/>
                </a:solidFill>
                <a:latin typeface="Source Han Sans KR Normal Bold" panose="020B0600000101010101" charset="-127"/>
                <a:ea typeface="Source Han Sans KR Normal Bold" panose="020B0600000101010101" charset="-127"/>
              </a:rPr>
              <a:t>나오는 디자인적인 트렌드</a:t>
            </a:r>
          </a:p>
        </p:txBody>
      </p:sp>
      <p:sp>
        <p:nvSpPr>
          <p:cNvPr id="26" name="TextBox 19"/>
          <p:cNvSpPr txBox="1"/>
          <p:nvPr/>
        </p:nvSpPr>
        <p:spPr>
          <a:xfrm>
            <a:off x="10820400" y="6875924"/>
            <a:ext cx="4393625" cy="4873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840"/>
              </a:lnSpc>
              <a:spcBef>
                <a:spcPct val="0"/>
              </a:spcBef>
            </a:pPr>
            <a:r>
              <a:rPr lang="en-US" sz="3200" spc="-80" dirty="0" smtClean="0">
                <a:solidFill>
                  <a:srgbClr val="665653"/>
                </a:solidFill>
                <a:latin typeface="Source Han Sans KR Medium" panose="020B0600000101010101" charset="-127"/>
                <a:ea typeface="Source Han Sans KR Medium" panose="020B0600000101010101" charset="-127"/>
              </a:rPr>
              <a:t>Footer</a:t>
            </a:r>
            <a:endParaRPr lang="en-US" sz="3200" spc="-80" dirty="0">
              <a:solidFill>
                <a:srgbClr val="665653"/>
              </a:solidFill>
              <a:latin typeface="Source Han Sans KR Medium" panose="020B0600000101010101" charset="-127"/>
              <a:ea typeface="Source Han Sans KR Medium" panose="020B0600000101010101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1671026" y="7713916"/>
            <a:ext cx="26923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 latinLnBrk="1"/>
            <a:r>
              <a:rPr lang="en-US" altLang="ko-KR" sz="3200" b="1" spc="-48" dirty="0" smtClean="0">
                <a:solidFill>
                  <a:srgbClr val="665653"/>
                </a:solidFill>
                <a:latin typeface="Source Han Sans KR Normal" panose="020B0600000101010101" charset="-127"/>
                <a:ea typeface="Source Han Sans KR Normal" panose="020B0600000101010101" charset="-127"/>
              </a:rPr>
              <a:t>GNB</a:t>
            </a:r>
            <a:r>
              <a:rPr lang="ko-KR" altLang="en-US" sz="2800" b="1" spc="-48" dirty="0" smtClean="0">
                <a:solidFill>
                  <a:srgbClr val="665653"/>
                </a:solidFill>
                <a:latin typeface="Source Han Sans KR Normal" panose="020B0600000101010101" charset="-127"/>
                <a:ea typeface="Source Han Sans KR Normal" panose="020B0600000101010101" charset="-127"/>
              </a:rPr>
              <a:t> </a:t>
            </a:r>
            <a:r>
              <a:rPr lang="ko-KR" altLang="en-US" sz="2400" spc="-48" dirty="0" smtClean="0">
                <a:solidFill>
                  <a:srgbClr val="665653"/>
                </a:solidFill>
                <a:latin typeface="Source Han Sans KR Normal" panose="020B0600000101010101" charset="-127"/>
                <a:ea typeface="Source Han Sans KR Normal" panose="020B0600000101010101" charset="-127"/>
              </a:rPr>
              <a:t>를 </a:t>
            </a:r>
            <a:r>
              <a:rPr lang="en-US" altLang="ko-KR" sz="2400" spc="-48" dirty="0" smtClean="0">
                <a:solidFill>
                  <a:srgbClr val="665653"/>
                </a:solidFill>
                <a:latin typeface="Source Han Sans KR Normal" panose="020B0600000101010101" charset="-127"/>
                <a:ea typeface="Source Han Sans KR Normal" panose="020B0600000101010101" charset="-127"/>
              </a:rPr>
              <a:t>footer</a:t>
            </a:r>
            <a:r>
              <a:rPr lang="ko-KR" altLang="en-US" sz="2400" spc="-48" dirty="0" smtClean="0">
                <a:solidFill>
                  <a:srgbClr val="665653"/>
                </a:solidFill>
                <a:latin typeface="Source Han Sans KR Normal" panose="020B0600000101010101" charset="-127"/>
                <a:ea typeface="Source Han Sans KR Normal" panose="020B0600000101010101" charset="-127"/>
              </a:rPr>
              <a:t>에</a:t>
            </a:r>
            <a:endParaRPr lang="ko-KR" altLang="en-US" sz="2400" spc="-48" dirty="0">
              <a:solidFill>
                <a:srgbClr val="665653"/>
              </a:solidFill>
              <a:latin typeface="Source Han Sans KR Normal" panose="020B0600000101010101" charset="-127"/>
              <a:ea typeface="Source Han Sans KR Normal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85333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0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61094" y="5117455"/>
            <a:ext cx="8840106" cy="26930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199"/>
              </a:lnSpc>
              <a:spcBef>
                <a:spcPct val="0"/>
              </a:spcBef>
            </a:pPr>
            <a:r>
              <a:rPr lang="en-US" altLang="ko-KR" sz="3000" spc="15" dirty="0" smtClean="0">
                <a:solidFill>
                  <a:srgbClr val="665653"/>
                </a:solidFill>
                <a:latin typeface="Source Han Sans KR Normal Bold" panose="020B0600000101010101" charset="-127"/>
                <a:ea typeface="Source Han Sans KR Normal Bold" panose="020B0600000101010101" charset="-127"/>
              </a:rPr>
              <a:t>2021</a:t>
            </a:r>
            <a:r>
              <a:rPr lang="ko-KR" altLang="en-US" sz="3000" spc="15" dirty="0">
                <a:solidFill>
                  <a:srgbClr val="665653"/>
                </a:solidFill>
                <a:latin typeface="Source Han Sans KR Normal Bold" panose="020B0600000101010101" charset="-127"/>
                <a:ea typeface="Source Han Sans KR Normal Bold" panose="020B0600000101010101" charset="-127"/>
              </a:rPr>
              <a:t>년 판매량은 </a:t>
            </a:r>
            <a:r>
              <a:rPr lang="en-US" altLang="ko-KR" sz="3000" spc="15" dirty="0">
                <a:solidFill>
                  <a:srgbClr val="665653"/>
                </a:solidFill>
                <a:latin typeface="Source Han Sans KR Normal Bold" panose="020B0600000101010101" charset="-127"/>
                <a:ea typeface="Source Han Sans KR Normal Bold" panose="020B0600000101010101" charset="-127"/>
              </a:rPr>
              <a:t>6250</a:t>
            </a:r>
            <a:r>
              <a:rPr lang="ko-KR" altLang="en-US" sz="3000" spc="15" dirty="0">
                <a:solidFill>
                  <a:srgbClr val="665653"/>
                </a:solidFill>
                <a:latin typeface="Source Han Sans KR Normal Bold" panose="020B0600000101010101" charset="-127"/>
                <a:ea typeface="Source Han Sans KR Normal Bold" panose="020B0600000101010101" charset="-127"/>
              </a:rPr>
              <a:t>만</a:t>
            </a:r>
            <a:r>
              <a:rPr lang="en-US" altLang="ko-KR" sz="3000" spc="15" dirty="0">
                <a:solidFill>
                  <a:srgbClr val="665653"/>
                </a:solidFill>
                <a:latin typeface="Source Han Sans KR Normal Bold" panose="020B0600000101010101" charset="-127"/>
                <a:ea typeface="Source Han Sans KR Normal Bold" panose="020B0600000101010101" charset="-127"/>
              </a:rPr>
              <a:t>6</a:t>
            </a:r>
            <a:r>
              <a:rPr lang="ko-KR" altLang="en-US" sz="3000" spc="15" dirty="0">
                <a:solidFill>
                  <a:srgbClr val="665653"/>
                </a:solidFill>
                <a:latin typeface="Source Han Sans KR Normal Bold" panose="020B0600000101010101" charset="-127"/>
                <a:ea typeface="Source Han Sans KR Normal Bold" panose="020B0600000101010101" charset="-127"/>
              </a:rPr>
              <a:t>천대</a:t>
            </a:r>
            <a:r>
              <a:rPr lang="en-US" altLang="ko-KR" sz="3000" spc="15" dirty="0">
                <a:solidFill>
                  <a:srgbClr val="665653"/>
                </a:solidFill>
                <a:latin typeface="Source Han Sans KR Normal Bold" panose="020B0600000101010101" charset="-127"/>
                <a:ea typeface="Source Han Sans KR Normal Bold" panose="020B0600000101010101" charset="-127"/>
              </a:rPr>
              <a:t>, </a:t>
            </a:r>
            <a:endParaRPr lang="en-US" altLang="ko-KR" sz="3000" spc="15" dirty="0" smtClean="0">
              <a:solidFill>
                <a:srgbClr val="665653"/>
              </a:solidFill>
              <a:latin typeface="Source Han Sans KR Normal Bold" panose="020B0600000101010101" charset="-127"/>
              <a:ea typeface="Source Han Sans KR Normal Bold" panose="020B0600000101010101" charset="-127"/>
            </a:endParaRPr>
          </a:p>
          <a:p>
            <a:pPr>
              <a:lnSpc>
                <a:spcPts val="4199"/>
              </a:lnSpc>
              <a:spcBef>
                <a:spcPct val="0"/>
              </a:spcBef>
            </a:pPr>
            <a:r>
              <a:rPr lang="ko-KR" altLang="en-US" sz="3000" spc="15" dirty="0" smtClean="0">
                <a:solidFill>
                  <a:srgbClr val="665653"/>
                </a:solidFill>
                <a:latin typeface="Source Han Sans KR Normal Bold" panose="020B0600000101010101" charset="-127"/>
                <a:ea typeface="Source Han Sans KR Normal Bold" panose="020B0600000101010101" charset="-127"/>
              </a:rPr>
              <a:t>영업이익은 </a:t>
            </a:r>
            <a:r>
              <a:rPr lang="en-US" altLang="ko-KR" sz="3000" spc="15" dirty="0">
                <a:solidFill>
                  <a:srgbClr val="665653"/>
                </a:solidFill>
                <a:latin typeface="Source Han Sans KR Normal Bold" panose="020B0600000101010101" charset="-127"/>
                <a:ea typeface="Source Han Sans KR Normal Bold" panose="020B0600000101010101" charset="-127"/>
              </a:rPr>
              <a:t>1581</a:t>
            </a:r>
            <a:r>
              <a:rPr lang="ko-KR" altLang="en-US" sz="3000" spc="15" dirty="0">
                <a:solidFill>
                  <a:srgbClr val="665653"/>
                </a:solidFill>
                <a:latin typeface="Source Han Sans KR Normal Bold" panose="020B0600000101010101" charset="-127"/>
                <a:ea typeface="Source Han Sans KR Normal Bold" panose="020B0600000101010101" charset="-127"/>
              </a:rPr>
              <a:t>억</a:t>
            </a:r>
            <a:r>
              <a:rPr lang="en-US" altLang="ko-KR" sz="3000" spc="15" dirty="0">
                <a:solidFill>
                  <a:srgbClr val="665653"/>
                </a:solidFill>
                <a:latin typeface="Source Han Sans KR Normal Bold" panose="020B0600000101010101" charset="-127"/>
                <a:ea typeface="Source Han Sans KR Normal Bold" panose="020B0600000101010101" charset="-127"/>
              </a:rPr>
              <a:t>2800</a:t>
            </a:r>
            <a:r>
              <a:rPr lang="ko-KR" altLang="en-US" sz="3000" spc="15" dirty="0">
                <a:solidFill>
                  <a:srgbClr val="665653"/>
                </a:solidFill>
                <a:latin typeface="Source Han Sans KR Normal Bold" panose="020B0600000101010101" charset="-127"/>
                <a:ea typeface="Source Han Sans KR Normal Bold" panose="020B0600000101010101" charset="-127"/>
              </a:rPr>
              <a:t>만달러</a:t>
            </a:r>
            <a:r>
              <a:rPr lang="en-US" altLang="ko-KR" sz="3000" spc="15" dirty="0">
                <a:solidFill>
                  <a:srgbClr val="665653"/>
                </a:solidFill>
                <a:latin typeface="Source Han Sans KR Normal Bold" panose="020B0600000101010101" charset="-127"/>
                <a:ea typeface="Source Han Sans KR Normal Bold" panose="020B0600000101010101" charset="-127"/>
              </a:rPr>
              <a:t>(</a:t>
            </a:r>
            <a:r>
              <a:rPr lang="ko-KR" altLang="en-US" sz="3000" spc="15" dirty="0">
                <a:solidFill>
                  <a:srgbClr val="665653"/>
                </a:solidFill>
                <a:latin typeface="Source Han Sans KR Normal Bold" panose="020B0600000101010101" charset="-127"/>
                <a:ea typeface="Source Han Sans KR Normal Bold" panose="020B0600000101010101" charset="-127"/>
              </a:rPr>
              <a:t>약 </a:t>
            </a:r>
            <a:r>
              <a:rPr lang="en-US" altLang="ko-KR" sz="3000" spc="15" dirty="0">
                <a:solidFill>
                  <a:srgbClr val="665653"/>
                </a:solidFill>
                <a:latin typeface="Source Han Sans KR Normal Bold" panose="020B0600000101010101" charset="-127"/>
                <a:ea typeface="Source Han Sans KR Normal Bold" panose="020B0600000101010101" charset="-127"/>
              </a:rPr>
              <a:t>192</a:t>
            </a:r>
            <a:r>
              <a:rPr lang="ko-KR" altLang="en-US" sz="3000" spc="15" dirty="0">
                <a:solidFill>
                  <a:srgbClr val="665653"/>
                </a:solidFill>
                <a:latin typeface="Source Han Sans KR Normal Bold" panose="020B0600000101010101" charset="-127"/>
                <a:ea typeface="Source Han Sans KR Normal Bold" panose="020B0600000101010101" charset="-127"/>
              </a:rPr>
              <a:t>조</a:t>
            </a:r>
            <a:r>
              <a:rPr lang="en-US" altLang="ko-KR" sz="3000" spc="15" dirty="0">
                <a:solidFill>
                  <a:srgbClr val="665653"/>
                </a:solidFill>
                <a:latin typeface="Source Han Sans KR Normal Bold" panose="020B0600000101010101" charset="-127"/>
                <a:ea typeface="Source Han Sans KR Normal Bold" panose="020B0600000101010101" charset="-127"/>
              </a:rPr>
              <a:t>6789</a:t>
            </a:r>
            <a:r>
              <a:rPr lang="ko-KR" altLang="en-US" sz="3000" spc="15" dirty="0">
                <a:solidFill>
                  <a:srgbClr val="665653"/>
                </a:solidFill>
                <a:latin typeface="Source Han Sans KR Normal Bold" panose="020B0600000101010101" charset="-127"/>
                <a:ea typeface="Source Han Sans KR Normal Bold" panose="020B0600000101010101" charset="-127"/>
              </a:rPr>
              <a:t>억원</a:t>
            </a:r>
            <a:r>
              <a:rPr lang="en-US" altLang="ko-KR" sz="3000" spc="15" dirty="0" smtClean="0">
                <a:solidFill>
                  <a:srgbClr val="665653"/>
                </a:solidFill>
                <a:latin typeface="Source Han Sans KR Normal Bold" panose="020B0600000101010101" charset="-127"/>
                <a:ea typeface="Source Han Sans KR Normal Bold" panose="020B0600000101010101" charset="-127"/>
              </a:rPr>
              <a:t>)</a:t>
            </a:r>
          </a:p>
          <a:p>
            <a:pPr>
              <a:lnSpc>
                <a:spcPts val="4199"/>
              </a:lnSpc>
              <a:spcBef>
                <a:spcPct val="0"/>
              </a:spcBef>
            </a:pPr>
            <a:endParaRPr lang="en-US" altLang="ko-KR" sz="3000" spc="15" dirty="0" smtClean="0">
              <a:solidFill>
                <a:srgbClr val="665653"/>
              </a:solidFill>
              <a:latin typeface="Source Han Sans KR Normal Bold" panose="020B0600000101010101" charset="-127"/>
              <a:ea typeface="Source Han Sans KR Normal Bold" panose="020B0600000101010101" charset="-127"/>
            </a:endParaRPr>
          </a:p>
          <a:p>
            <a:pPr>
              <a:lnSpc>
                <a:spcPts val="4199"/>
              </a:lnSpc>
              <a:spcBef>
                <a:spcPct val="0"/>
              </a:spcBef>
            </a:pPr>
            <a:r>
              <a:rPr lang="ko-KR" altLang="en-US" sz="3000" spc="15" dirty="0" smtClean="0">
                <a:solidFill>
                  <a:srgbClr val="665653"/>
                </a:solidFill>
                <a:latin typeface="Source Han Sans KR Normal Bold" panose="020B0600000101010101" charset="-127"/>
                <a:ea typeface="Source Han Sans KR Normal Bold" panose="020B0600000101010101" charset="-127"/>
              </a:rPr>
              <a:t>전년에 </a:t>
            </a:r>
            <a:r>
              <a:rPr lang="ko-KR" altLang="en-US" sz="3000" spc="15" dirty="0">
                <a:solidFill>
                  <a:srgbClr val="665653"/>
                </a:solidFill>
                <a:latin typeface="Source Han Sans KR Normal Bold" panose="020B0600000101010101" charset="-127"/>
                <a:ea typeface="Source Han Sans KR Normal Bold" panose="020B0600000101010101" charset="-127"/>
              </a:rPr>
              <a:t>비해 판매량은 </a:t>
            </a:r>
            <a:r>
              <a:rPr lang="en-US" altLang="ko-KR" sz="3000" spc="15" dirty="0">
                <a:solidFill>
                  <a:srgbClr val="665653"/>
                </a:solidFill>
                <a:latin typeface="Source Han Sans KR Normal Bold" panose="020B0600000101010101" charset="-127"/>
                <a:ea typeface="Source Han Sans KR Normal Bold" panose="020B0600000101010101" charset="-127"/>
              </a:rPr>
              <a:t>31</a:t>
            </a:r>
            <a:r>
              <a:rPr lang="ko-KR" altLang="en-US" sz="3000" spc="15" dirty="0">
                <a:solidFill>
                  <a:srgbClr val="665653"/>
                </a:solidFill>
                <a:latin typeface="Source Han Sans KR Normal Bold" panose="020B0600000101010101" charset="-127"/>
                <a:ea typeface="Source Han Sans KR Normal Bold" panose="020B0600000101010101" charset="-127"/>
              </a:rPr>
              <a:t>만</a:t>
            </a:r>
            <a:r>
              <a:rPr lang="en-US" altLang="ko-KR" sz="3000" spc="15" dirty="0">
                <a:solidFill>
                  <a:srgbClr val="665653"/>
                </a:solidFill>
                <a:latin typeface="Source Han Sans KR Normal Bold" panose="020B0600000101010101" charset="-127"/>
                <a:ea typeface="Source Han Sans KR Normal Bold" panose="020B0600000101010101" charset="-127"/>
              </a:rPr>
              <a:t>3</a:t>
            </a:r>
            <a:r>
              <a:rPr lang="ko-KR" altLang="en-US" sz="3000" spc="15" dirty="0">
                <a:solidFill>
                  <a:srgbClr val="665653"/>
                </a:solidFill>
                <a:latin typeface="Source Han Sans KR Normal Bold" panose="020B0600000101010101" charset="-127"/>
                <a:ea typeface="Source Han Sans KR Normal Bold" panose="020B0600000101010101" charset="-127"/>
              </a:rPr>
              <a:t>천대</a:t>
            </a:r>
            <a:r>
              <a:rPr lang="en-US" altLang="ko-KR" sz="3000" spc="15" dirty="0">
                <a:solidFill>
                  <a:srgbClr val="665653"/>
                </a:solidFill>
                <a:latin typeface="Source Han Sans KR Normal Bold" panose="020B0600000101010101" charset="-127"/>
                <a:ea typeface="Source Han Sans KR Normal Bold" panose="020B0600000101010101" charset="-127"/>
              </a:rPr>
              <a:t>, </a:t>
            </a:r>
            <a:endParaRPr lang="en-US" altLang="ko-KR" sz="3000" spc="15" dirty="0" smtClean="0">
              <a:solidFill>
                <a:srgbClr val="665653"/>
              </a:solidFill>
              <a:latin typeface="Source Han Sans KR Normal Bold" panose="020B0600000101010101" charset="-127"/>
              <a:ea typeface="Source Han Sans KR Normal Bold" panose="020B0600000101010101" charset="-127"/>
            </a:endParaRPr>
          </a:p>
          <a:p>
            <a:pPr>
              <a:lnSpc>
                <a:spcPts val="4199"/>
              </a:lnSpc>
              <a:spcBef>
                <a:spcPct val="0"/>
              </a:spcBef>
            </a:pPr>
            <a:r>
              <a:rPr lang="ko-KR" altLang="en-US" sz="3000" spc="15" dirty="0" smtClean="0">
                <a:solidFill>
                  <a:srgbClr val="665653"/>
                </a:solidFill>
                <a:latin typeface="Source Han Sans KR Normal Bold" panose="020B0600000101010101" charset="-127"/>
                <a:ea typeface="Source Han Sans KR Normal Bold" panose="020B0600000101010101" charset="-127"/>
              </a:rPr>
              <a:t>영업이익은 </a:t>
            </a:r>
            <a:r>
              <a:rPr lang="en-US" altLang="ko-KR" sz="3000" spc="15" dirty="0">
                <a:solidFill>
                  <a:srgbClr val="665653"/>
                </a:solidFill>
                <a:latin typeface="Source Han Sans KR Normal Bold" panose="020B0600000101010101" charset="-127"/>
                <a:ea typeface="Source Han Sans KR Normal Bold" panose="020B0600000101010101" charset="-127"/>
              </a:rPr>
              <a:t>985</a:t>
            </a:r>
            <a:r>
              <a:rPr lang="ko-KR" altLang="en-US" sz="3000" spc="15" dirty="0">
                <a:solidFill>
                  <a:srgbClr val="665653"/>
                </a:solidFill>
                <a:latin typeface="Source Han Sans KR Normal Bold" panose="020B0600000101010101" charset="-127"/>
                <a:ea typeface="Source Han Sans KR Normal Bold" panose="020B0600000101010101" charset="-127"/>
              </a:rPr>
              <a:t>억</a:t>
            </a:r>
            <a:r>
              <a:rPr lang="en-US" altLang="ko-KR" sz="3000" spc="15" dirty="0">
                <a:solidFill>
                  <a:srgbClr val="665653"/>
                </a:solidFill>
                <a:latin typeface="Source Han Sans KR Normal Bold" panose="020B0600000101010101" charset="-127"/>
                <a:ea typeface="Source Han Sans KR Normal Bold" panose="020B0600000101010101" charset="-127"/>
              </a:rPr>
              <a:t>6400</a:t>
            </a:r>
            <a:r>
              <a:rPr lang="ko-KR" altLang="en-US" sz="3000" spc="15" dirty="0">
                <a:solidFill>
                  <a:srgbClr val="665653"/>
                </a:solidFill>
                <a:latin typeface="Source Han Sans KR Normal Bold" panose="020B0600000101010101" charset="-127"/>
                <a:ea typeface="Source Han Sans KR Normal Bold" panose="020B0600000101010101" charset="-127"/>
              </a:rPr>
              <a:t>만달러 </a:t>
            </a:r>
            <a:r>
              <a:rPr lang="ko-KR" altLang="en-US" sz="4000" b="1" spc="15" dirty="0">
                <a:solidFill>
                  <a:srgbClr val="665653"/>
                </a:solidFill>
                <a:latin typeface="Source Han Sans KR Normal Bold" panose="020B0600000101010101" charset="-127"/>
                <a:ea typeface="Source Han Sans KR Normal Bold" panose="020B0600000101010101" charset="-127"/>
              </a:rPr>
              <a:t>늘었다</a:t>
            </a:r>
            <a:r>
              <a:rPr lang="en-US" altLang="ko-KR" sz="4000" b="1" spc="15" dirty="0" smtClean="0">
                <a:solidFill>
                  <a:srgbClr val="665653"/>
                </a:solidFill>
                <a:latin typeface="Source Han Sans KR Normal Bold" panose="020B0600000101010101" charset="-127"/>
                <a:ea typeface="Source Han Sans KR Normal Bold" panose="020B0600000101010101" charset="-127"/>
              </a:rPr>
              <a:t>.</a:t>
            </a:r>
            <a:endParaRPr lang="en-US" altLang="ko-KR" sz="3000" b="1" spc="15" dirty="0" smtClean="0">
              <a:solidFill>
                <a:srgbClr val="665653"/>
              </a:solidFill>
              <a:latin typeface="Source Han Sans KR Normal Bold" panose="020B0600000101010101" charset="-127"/>
              <a:ea typeface="Source Han Sans KR Normal Bold" panose="020B0600000101010101" charset="-127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-180975" y="9927592"/>
            <a:ext cx="18649950" cy="718816"/>
            <a:chOff x="0" y="0"/>
            <a:chExt cx="4911921" cy="189318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4911921" cy="189318"/>
            </a:xfrm>
            <a:custGeom>
              <a:avLst/>
              <a:gdLst/>
              <a:ahLst/>
              <a:cxnLst/>
              <a:rect l="l" t="t" r="r" b="b"/>
              <a:pathLst>
                <a:path w="4911921" h="189318">
                  <a:moveTo>
                    <a:pt x="0" y="0"/>
                  </a:moveTo>
                  <a:lnTo>
                    <a:pt x="4911921" y="0"/>
                  </a:lnTo>
                  <a:lnTo>
                    <a:pt x="4911921" y="189318"/>
                  </a:lnTo>
                  <a:lnTo>
                    <a:pt x="0" y="189318"/>
                  </a:lnTo>
                  <a:close/>
                </a:path>
              </a:pathLst>
            </a:custGeom>
            <a:solidFill>
              <a:srgbClr val="D1CAC9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715291" y="654691"/>
            <a:ext cx="12207535" cy="10130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920"/>
              </a:lnSpc>
            </a:pPr>
            <a:r>
              <a:rPr lang="ko-KR" altLang="en-US" sz="7200" spc="-180" dirty="0" smtClean="0">
                <a:solidFill>
                  <a:srgbClr val="704F48"/>
                </a:solidFill>
                <a:ea typeface="Nanum Myeongjo Regular Bold"/>
              </a:rPr>
              <a:t>시장환경 조사</a:t>
            </a:r>
            <a:endParaRPr lang="en-US" sz="7200" spc="-180" dirty="0">
              <a:solidFill>
                <a:srgbClr val="704F48"/>
              </a:solidFill>
              <a:latin typeface="Nanum Myeongjo Regular Bold"/>
            </a:endParaRPr>
          </a:p>
        </p:txBody>
      </p:sp>
      <p:sp>
        <p:nvSpPr>
          <p:cNvPr id="20" name="AutoShape 20"/>
          <p:cNvSpPr/>
          <p:nvPr/>
        </p:nvSpPr>
        <p:spPr>
          <a:xfrm>
            <a:off x="761094" y="4497560"/>
            <a:ext cx="4288062" cy="0"/>
          </a:xfrm>
          <a:prstGeom prst="line">
            <a:avLst/>
          </a:prstGeom>
          <a:ln w="28575" cap="flat">
            <a:solidFill>
              <a:srgbClr val="AB9696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3073" name="_x391178544" descr="EMB00007e50021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9400" y="692791"/>
            <a:ext cx="5865464" cy="8794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684894" y="3619500"/>
            <a:ext cx="80019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15" dirty="0" smtClean="0">
                <a:solidFill>
                  <a:srgbClr val="665653"/>
                </a:solidFill>
                <a:latin typeface="Source Han Sans KR Normal Bold" panose="020B0600000101010101" charset="-127"/>
                <a:ea typeface="Source Han Sans KR Normal Bold" panose="020B0600000101010101" charset="-127"/>
              </a:rPr>
              <a:t>판매량 </a:t>
            </a:r>
            <a:r>
              <a:rPr lang="ko-KR" altLang="en-US" sz="2800" spc="15" dirty="0">
                <a:solidFill>
                  <a:srgbClr val="665653"/>
                </a:solidFill>
                <a:latin typeface="Source Han Sans KR Normal Bold" panose="020B0600000101010101" charset="-127"/>
                <a:ea typeface="Source Han Sans KR Normal Bold" panose="020B0600000101010101" charset="-127"/>
              </a:rPr>
              <a:t>기준 </a:t>
            </a:r>
            <a:r>
              <a:rPr lang="en-US" altLang="ko-KR" sz="2800" spc="15" dirty="0">
                <a:solidFill>
                  <a:srgbClr val="665653"/>
                </a:solidFill>
                <a:latin typeface="Source Han Sans KR Normal Bold" panose="020B0600000101010101" charset="-127"/>
                <a:ea typeface="Source Han Sans KR Normal Bold" panose="020B0600000101010101" charset="-127"/>
              </a:rPr>
              <a:t>1~11</a:t>
            </a:r>
            <a:r>
              <a:rPr lang="ko-KR" altLang="en-US" sz="2800" spc="15" dirty="0">
                <a:solidFill>
                  <a:srgbClr val="665653"/>
                </a:solidFill>
                <a:latin typeface="Source Han Sans KR Normal Bold" panose="020B0600000101010101" charset="-127"/>
                <a:ea typeface="Source Han Sans KR Normal Bold" panose="020B0600000101010101" charset="-127"/>
              </a:rPr>
              <a:t>위 </a:t>
            </a:r>
            <a:r>
              <a:rPr lang="ko-KR" altLang="en-US" sz="2800" spc="15" dirty="0" err="1">
                <a:solidFill>
                  <a:srgbClr val="665653"/>
                </a:solidFill>
                <a:latin typeface="Source Han Sans KR Normal Bold" panose="020B0600000101010101" charset="-127"/>
                <a:ea typeface="Source Han Sans KR Normal Bold" panose="020B0600000101010101" charset="-127"/>
              </a:rPr>
              <a:t>완성차</a:t>
            </a:r>
            <a:r>
              <a:rPr lang="ko-KR" altLang="en-US" sz="2800" spc="15" dirty="0">
                <a:solidFill>
                  <a:srgbClr val="665653"/>
                </a:solidFill>
                <a:latin typeface="Source Han Sans KR Normal Bold" panose="020B0600000101010101" charset="-127"/>
                <a:ea typeface="Source Han Sans KR Normal Bold" panose="020B0600000101010101" charset="-127"/>
              </a:rPr>
              <a:t> 업체들의 실적을 </a:t>
            </a:r>
            <a:r>
              <a:rPr lang="ko-KR" altLang="en-US" sz="2800" spc="15" dirty="0" smtClean="0">
                <a:solidFill>
                  <a:srgbClr val="665653"/>
                </a:solidFill>
                <a:latin typeface="Source Han Sans KR Normal Bold" panose="020B0600000101010101" charset="-127"/>
                <a:ea typeface="Source Han Sans KR Normal Bold" panose="020B0600000101010101" charset="-127"/>
              </a:rPr>
              <a:t>분석</a:t>
            </a:r>
            <a:endParaRPr lang="ko-KR" altLang="en-US" sz="2800" spc="15" dirty="0">
              <a:solidFill>
                <a:srgbClr val="665653"/>
              </a:solidFill>
              <a:latin typeface="Source Han Sans KR Normal Bold" panose="020B0600000101010101" charset="-127"/>
              <a:ea typeface="Source Han Sans KR Normal Bold" panose="020B0600000101010101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103541" y="1848615"/>
            <a:ext cx="41542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15" dirty="0">
                <a:solidFill>
                  <a:srgbClr val="665653"/>
                </a:solidFill>
                <a:latin typeface="Source Han Sans KR Medium" panose="020B0600000101010101" charset="-127"/>
                <a:ea typeface="Source Han Sans KR Medium" panose="020B0600000101010101" charset="-127"/>
              </a:rPr>
              <a:t>1) </a:t>
            </a:r>
            <a:r>
              <a:rPr lang="ko-KR" altLang="en-US" sz="2400" spc="15" dirty="0">
                <a:solidFill>
                  <a:srgbClr val="665653"/>
                </a:solidFill>
                <a:latin typeface="Source Han Sans KR Medium" panose="020B0600000101010101" charset="-127"/>
                <a:ea typeface="Source Han Sans KR Medium" panose="020B0600000101010101" charset="-127"/>
              </a:rPr>
              <a:t>현 자동차 업계의 동향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0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6"/>
          <p:cNvGrpSpPr/>
          <p:nvPr/>
        </p:nvGrpSpPr>
        <p:grpSpPr>
          <a:xfrm>
            <a:off x="-180975" y="9927592"/>
            <a:ext cx="18649950" cy="718816"/>
            <a:chOff x="0" y="0"/>
            <a:chExt cx="4911921" cy="189318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4911921" cy="189318"/>
            </a:xfrm>
            <a:custGeom>
              <a:avLst/>
              <a:gdLst/>
              <a:ahLst/>
              <a:cxnLst/>
              <a:rect l="l" t="t" r="r" b="b"/>
              <a:pathLst>
                <a:path w="4911921" h="189318">
                  <a:moveTo>
                    <a:pt x="0" y="0"/>
                  </a:moveTo>
                  <a:lnTo>
                    <a:pt x="4911921" y="0"/>
                  </a:lnTo>
                  <a:lnTo>
                    <a:pt x="4911921" y="189318"/>
                  </a:lnTo>
                  <a:lnTo>
                    <a:pt x="0" y="189318"/>
                  </a:lnTo>
                  <a:close/>
                </a:path>
              </a:pathLst>
            </a:custGeom>
            <a:solidFill>
              <a:srgbClr val="D1CAC9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715291" y="654691"/>
            <a:ext cx="12207535" cy="10130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920"/>
              </a:lnSpc>
            </a:pPr>
            <a:r>
              <a:rPr lang="ko-KR" altLang="en-US" sz="7200" spc="-180" dirty="0" smtClean="0">
                <a:solidFill>
                  <a:srgbClr val="704F48"/>
                </a:solidFill>
                <a:ea typeface="Nanum Myeongjo Regular Bold"/>
              </a:rPr>
              <a:t>시장환경 조사</a:t>
            </a:r>
            <a:endParaRPr lang="en-US" sz="7200" spc="-180" dirty="0">
              <a:solidFill>
                <a:srgbClr val="704F48"/>
              </a:solidFill>
              <a:latin typeface="Nanum Myeongjo Regular Bold"/>
            </a:endParaRPr>
          </a:p>
        </p:txBody>
      </p:sp>
      <p:sp>
        <p:nvSpPr>
          <p:cNvPr id="20" name="AutoShape 20"/>
          <p:cNvSpPr/>
          <p:nvPr/>
        </p:nvSpPr>
        <p:spPr>
          <a:xfrm>
            <a:off x="1295400" y="6162471"/>
            <a:ext cx="4288062" cy="0"/>
          </a:xfrm>
          <a:prstGeom prst="line">
            <a:avLst/>
          </a:prstGeom>
          <a:ln w="28575" cap="flat">
            <a:solidFill>
              <a:srgbClr val="AB969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2" name="TextBox 21"/>
          <p:cNvSpPr txBox="1"/>
          <p:nvPr/>
        </p:nvSpPr>
        <p:spPr>
          <a:xfrm>
            <a:off x="1143000" y="6550999"/>
            <a:ext cx="11658600" cy="2302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000" spc="15" dirty="0" smtClean="0">
                <a:solidFill>
                  <a:srgbClr val="665653"/>
                </a:solidFill>
                <a:latin typeface="Source Han Sans KR Normal Bold" panose="020B0600000101010101" charset="-127"/>
                <a:ea typeface="Source Han Sans KR Normal Bold" panose="020B0600000101010101" charset="-127"/>
              </a:rPr>
              <a:t>수출물량 </a:t>
            </a:r>
            <a:r>
              <a:rPr lang="ko-KR" altLang="en-US" sz="3000" spc="15" dirty="0">
                <a:solidFill>
                  <a:srgbClr val="665653"/>
                </a:solidFill>
                <a:latin typeface="Source Han Sans KR Normal Bold" panose="020B0600000101010101" charset="-127"/>
                <a:ea typeface="Source Han Sans KR Normal Bold" panose="020B0600000101010101" charset="-127"/>
              </a:rPr>
              <a:t>증가와 </a:t>
            </a:r>
            <a:r>
              <a:rPr lang="ko-KR" altLang="en-US" sz="3000" spc="15" dirty="0" err="1">
                <a:solidFill>
                  <a:srgbClr val="665653"/>
                </a:solidFill>
                <a:latin typeface="Source Han Sans KR Normal Bold" panose="020B0600000101010101" charset="-127"/>
                <a:ea typeface="Source Han Sans KR Normal Bold" panose="020B0600000101010101" charset="-127"/>
              </a:rPr>
              <a:t>친환경차</a:t>
            </a:r>
            <a:r>
              <a:rPr lang="ko-KR" altLang="en-US" sz="3000" spc="15" dirty="0">
                <a:solidFill>
                  <a:srgbClr val="665653"/>
                </a:solidFill>
                <a:latin typeface="Source Han Sans KR Normal Bold" panose="020B0600000101010101" charset="-127"/>
                <a:ea typeface="Source Han Sans KR Normal Bold" panose="020B0600000101010101" charset="-127"/>
              </a:rPr>
              <a:t> 비중 </a:t>
            </a:r>
            <a:r>
              <a:rPr lang="ko-KR" altLang="en-US" sz="3000" spc="15" dirty="0" smtClean="0">
                <a:solidFill>
                  <a:srgbClr val="665653"/>
                </a:solidFill>
                <a:latin typeface="Source Han Sans KR Normal Bold" panose="020B0600000101010101" charset="-127"/>
                <a:ea typeface="Source Han Sans KR Normal Bold" panose="020B0600000101010101" charset="-127"/>
              </a:rPr>
              <a:t>확대로 </a:t>
            </a:r>
            <a:endParaRPr lang="en-US" altLang="ko-KR" sz="3000" spc="15" dirty="0" smtClean="0">
              <a:solidFill>
                <a:srgbClr val="665653"/>
              </a:solidFill>
              <a:latin typeface="Source Han Sans KR Normal Bold" panose="020B0600000101010101" charset="-127"/>
              <a:ea typeface="Source Han Sans KR Normal Bold" panose="020B0600000101010101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3000" spc="15" dirty="0" smtClean="0">
                <a:solidFill>
                  <a:srgbClr val="665653"/>
                </a:solidFill>
                <a:latin typeface="Source Han Sans KR Normal Bold" panose="020B0600000101010101" charset="-127"/>
                <a:ea typeface="Source Han Sans KR Normal Bold" panose="020B0600000101010101" charset="-127"/>
              </a:rPr>
              <a:t>코로나</a:t>
            </a:r>
            <a:r>
              <a:rPr lang="en-US" altLang="ko-KR" sz="3000" spc="15" dirty="0">
                <a:solidFill>
                  <a:srgbClr val="665653"/>
                </a:solidFill>
                <a:latin typeface="Source Han Sans KR Normal Bold" panose="020B0600000101010101" charset="-127"/>
                <a:ea typeface="Source Han Sans KR Normal Bold" panose="020B0600000101010101" charset="-127"/>
              </a:rPr>
              <a:t>19</a:t>
            </a:r>
            <a:r>
              <a:rPr lang="ko-KR" altLang="en-US" sz="3000" spc="15" dirty="0">
                <a:solidFill>
                  <a:srgbClr val="665653"/>
                </a:solidFill>
                <a:latin typeface="Source Han Sans KR Normal Bold" panose="020B0600000101010101" charset="-127"/>
                <a:ea typeface="Source Han Sans KR Normal Bold" panose="020B0600000101010101" charset="-127"/>
              </a:rPr>
              <a:t>와 車반도체 </a:t>
            </a:r>
            <a:r>
              <a:rPr lang="ko-KR" altLang="en-US" sz="3000" spc="15" dirty="0" err="1">
                <a:solidFill>
                  <a:srgbClr val="665653"/>
                </a:solidFill>
                <a:latin typeface="Source Han Sans KR Normal Bold" panose="020B0600000101010101" charset="-127"/>
                <a:ea typeface="Source Han Sans KR Normal Bold" panose="020B0600000101010101" charset="-127"/>
              </a:rPr>
              <a:t>수급난</a:t>
            </a:r>
            <a:r>
              <a:rPr lang="ko-KR" altLang="en-US" sz="3000" spc="15" dirty="0">
                <a:solidFill>
                  <a:srgbClr val="665653"/>
                </a:solidFill>
                <a:latin typeface="Source Han Sans KR Normal Bold" panose="020B0600000101010101" charset="-127"/>
                <a:ea typeface="Source Han Sans KR Normal Bold" panose="020B0600000101010101" charset="-127"/>
              </a:rPr>
              <a:t> </a:t>
            </a:r>
            <a:r>
              <a:rPr lang="ko-KR" altLang="en-US" sz="3000" spc="15" dirty="0" err="1">
                <a:solidFill>
                  <a:srgbClr val="665653"/>
                </a:solidFill>
                <a:latin typeface="Source Han Sans KR Normal Bold" panose="020B0600000101010101" charset="-127"/>
                <a:ea typeface="Source Han Sans KR Normal Bold" panose="020B0600000101010101" charset="-127"/>
              </a:rPr>
              <a:t>기저효과를</a:t>
            </a:r>
            <a:r>
              <a:rPr lang="ko-KR" altLang="en-US" sz="3000" spc="15" dirty="0">
                <a:solidFill>
                  <a:srgbClr val="665653"/>
                </a:solidFill>
                <a:latin typeface="Source Han Sans KR Normal Bold" panose="020B0600000101010101" charset="-127"/>
                <a:ea typeface="Source Han Sans KR Normal Bold" panose="020B0600000101010101" charset="-127"/>
              </a:rPr>
              <a:t> 뛰어넘어 </a:t>
            </a:r>
            <a:endParaRPr lang="en-US" altLang="ko-KR" sz="3000" spc="15" dirty="0" smtClean="0">
              <a:solidFill>
                <a:srgbClr val="665653"/>
              </a:solidFill>
              <a:latin typeface="Source Han Sans KR Normal Bold" panose="020B0600000101010101" charset="-127"/>
              <a:ea typeface="Source Han Sans KR Normal Bold" panose="020B0600000101010101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3000" spc="15" dirty="0" smtClean="0">
                <a:solidFill>
                  <a:srgbClr val="665653"/>
                </a:solidFill>
                <a:latin typeface="Source Han Sans KR Normal Bold" panose="020B0600000101010101" charset="-127"/>
                <a:ea typeface="Source Han Sans KR Normal Bold" panose="020B0600000101010101" charset="-127"/>
              </a:rPr>
              <a:t>‘</a:t>
            </a:r>
            <a:r>
              <a:rPr lang="en-US" altLang="ko-KR" sz="3000" spc="15" dirty="0">
                <a:solidFill>
                  <a:srgbClr val="665653"/>
                </a:solidFill>
                <a:latin typeface="Source Han Sans KR Normal Bold" panose="020B0600000101010101" charset="-127"/>
                <a:ea typeface="Source Han Sans KR Normal Bold" panose="020B0600000101010101" charset="-127"/>
              </a:rPr>
              <a:t>14</a:t>
            </a:r>
            <a:r>
              <a:rPr lang="ko-KR" altLang="en-US" sz="3000" spc="15" dirty="0">
                <a:solidFill>
                  <a:srgbClr val="665653"/>
                </a:solidFill>
                <a:latin typeface="Source Han Sans KR Normal Bold" panose="020B0600000101010101" charset="-127"/>
                <a:ea typeface="Source Han Sans KR Normal Bold" panose="020B0600000101010101" charset="-127"/>
              </a:rPr>
              <a:t>년 상반기</a:t>
            </a:r>
            <a:r>
              <a:rPr lang="en-US" altLang="ko-KR" sz="3000" spc="15" dirty="0">
                <a:solidFill>
                  <a:srgbClr val="665653"/>
                </a:solidFill>
                <a:latin typeface="Source Han Sans KR Normal Bold" panose="020B0600000101010101" charset="-127"/>
                <a:ea typeface="Source Han Sans KR Normal Bold" panose="020B0600000101010101" charset="-127"/>
              </a:rPr>
              <a:t>(252.3</a:t>
            </a:r>
            <a:r>
              <a:rPr lang="ko-KR" altLang="en-US" sz="3000" spc="15" dirty="0">
                <a:solidFill>
                  <a:srgbClr val="665653"/>
                </a:solidFill>
                <a:latin typeface="Source Han Sans KR Normal Bold" panose="020B0600000101010101" charset="-127"/>
                <a:ea typeface="Source Han Sans KR Normal Bold" panose="020B0600000101010101" charset="-127"/>
              </a:rPr>
              <a:t>억불</a:t>
            </a:r>
            <a:r>
              <a:rPr lang="en-US" altLang="ko-KR" sz="3000" spc="15" dirty="0">
                <a:solidFill>
                  <a:srgbClr val="665653"/>
                </a:solidFill>
                <a:latin typeface="Source Han Sans KR Normal Bold" panose="020B0600000101010101" charset="-127"/>
                <a:ea typeface="Source Han Sans KR Normal Bold" panose="020B0600000101010101" charset="-127"/>
              </a:rPr>
              <a:t>) </a:t>
            </a:r>
            <a:r>
              <a:rPr lang="ko-KR" altLang="en-US" sz="3000" spc="15" dirty="0">
                <a:solidFill>
                  <a:srgbClr val="665653"/>
                </a:solidFill>
                <a:latin typeface="Source Han Sans KR Normal Bold" panose="020B0600000101010101" charset="-127"/>
                <a:ea typeface="Source Han Sans KR Normal Bold" panose="020B0600000101010101" charset="-127"/>
              </a:rPr>
              <a:t>이후 </a:t>
            </a:r>
            <a:r>
              <a:rPr lang="ko-KR" altLang="en-US" sz="4000" b="1" spc="15" dirty="0">
                <a:solidFill>
                  <a:srgbClr val="665653"/>
                </a:solidFill>
                <a:latin typeface="Source Han Sans KR Normal Bold" panose="020B0600000101010101" charset="-127"/>
                <a:ea typeface="Source Han Sans KR Normal Bold" panose="020B0600000101010101" charset="-127"/>
              </a:rPr>
              <a:t>최고 </a:t>
            </a:r>
            <a:r>
              <a:rPr lang="ko-KR" altLang="en-US" sz="4000" b="1" spc="15" dirty="0" smtClean="0">
                <a:solidFill>
                  <a:srgbClr val="665653"/>
                </a:solidFill>
                <a:latin typeface="Source Han Sans KR Normal Bold" panose="020B0600000101010101" charset="-127"/>
                <a:ea typeface="Source Han Sans KR Normal Bold" panose="020B0600000101010101" charset="-127"/>
              </a:rPr>
              <a:t>실적</a:t>
            </a:r>
            <a:endParaRPr lang="ko-KR" altLang="en-US" sz="3000" b="1" spc="15" dirty="0">
              <a:solidFill>
                <a:srgbClr val="665653"/>
              </a:solidFill>
              <a:latin typeface="Source Han Sans KR Normal Bold" panose="020B0600000101010101" charset="-127"/>
              <a:ea typeface="Source Han Sans KR Normal Bold" panose="020B0600000101010101" charset="-127"/>
            </a:endParaRPr>
          </a:p>
        </p:txBody>
      </p:sp>
      <p:pic>
        <p:nvPicPr>
          <p:cNvPr id="4097" name="_x391178400" descr="EMB00007e50021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5898" y="1199340"/>
            <a:ext cx="10686413" cy="4052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1103541" y="1848615"/>
            <a:ext cx="41542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15" dirty="0">
                <a:solidFill>
                  <a:srgbClr val="665653"/>
                </a:solidFill>
                <a:latin typeface="Source Han Sans KR Medium" panose="020B0600000101010101" charset="-127"/>
                <a:ea typeface="Source Han Sans KR Medium" panose="020B0600000101010101" charset="-127"/>
              </a:rPr>
              <a:t>1) </a:t>
            </a:r>
            <a:r>
              <a:rPr lang="ko-KR" altLang="en-US" sz="2400" spc="15" dirty="0">
                <a:solidFill>
                  <a:srgbClr val="665653"/>
                </a:solidFill>
                <a:latin typeface="Source Han Sans KR Medium" panose="020B0600000101010101" charset="-127"/>
                <a:ea typeface="Source Han Sans KR Medium" panose="020B0600000101010101" charset="-127"/>
              </a:rPr>
              <a:t>현 자동차 업계의 동향</a:t>
            </a:r>
          </a:p>
        </p:txBody>
      </p:sp>
    </p:spTree>
    <p:extLst>
      <p:ext uri="{BB962C8B-B14F-4D97-AF65-F5344CB8AC3E}">
        <p14:creationId xmlns:p14="http://schemas.microsoft.com/office/powerpoint/2010/main" val="4248040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0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6"/>
          <p:cNvGrpSpPr/>
          <p:nvPr/>
        </p:nvGrpSpPr>
        <p:grpSpPr>
          <a:xfrm>
            <a:off x="-180975" y="9927592"/>
            <a:ext cx="18649950" cy="718816"/>
            <a:chOff x="0" y="0"/>
            <a:chExt cx="4911921" cy="189318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4911921" cy="189318"/>
            </a:xfrm>
            <a:custGeom>
              <a:avLst/>
              <a:gdLst/>
              <a:ahLst/>
              <a:cxnLst/>
              <a:rect l="l" t="t" r="r" b="b"/>
              <a:pathLst>
                <a:path w="4911921" h="189318">
                  <a:moveTo>
                    <a:pt x="0" y="0"/>
                  </a:moveTo>
                  <a:lnTo>
                    <a:pt x="4911921" y="0"/>
                  </a:lnTo>
                  <a:lnTo>
                    <a:pt x="4911921" y="189318"/>
                  </a:lnTo>
                  <a:lnTo>
                    <a:pt x="0" y="189318"/>
                  </a:lnTo>
                  <a:close/>
                </a:path>
              </a:pathLst>
            </a:custGeom>
            <a:solidFill>
              <a:srgbClr val="D1CAC9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715291" y="654691"/>
            <a:ext cx="12207535" cy="10130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920"/>
              </a:lnSpc>
            </a:pPr>
            <a:r>
              <a:rPr lang="ko-KR" altLang="en-US" sz="7200" spc="-180" dirty="0" smtClean="0">
                <a:solidFill>
                  <a:srgbClr val="704F48"/>
                </a:solidFill>
                <a:ea typeface="Nanum Myeongjo Regular Bold"/>
              </a:rPr>
              <a:t>시장환경 조사</a:t>
            </a:r>
            <a:endParaRPr lang="en-US" sz="7200" spc="-180" dirty="0">
              <a:solidFill>
                <a:srgbClr val="704F48"/>
              </a:solidFill>
              <a:latin typeface="Nanum Myeongjo Regular Bold"/>
            </a:endParaRPr>
          </a:p>
        </p:txBody>
      </p:sp>
      <p:sp>
        <p:nvSpPr>
          <p:cNvPr id="20" name="AutoShape 20"/>
          <p:cNvSpPr/>
          <p:nvPr/>
        </p:nvSpPr>
        <p:spPr>
          <a:xfrm>
            <a:off x="9601200" y="1485900"/>
            <a:ext cx="4288062" cy="0"/>
          </a:xfrm>
          <a:prstGeom prst="line">
            <a:avLst/>
          </a:prstGeom>
          <a:ln w="28575" cap="flat">
            <a:solidFill>
              <a:srgbClr val="AB969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2" name="TextBox 21"/>
          <p:cNvSpPr txBox="1"/>
          <p:nvPr/>
        </p:nvSpPr>
        <p:spPr>
          <a:xfrm>
            <a:off x="9525000" y="1674794"/>
            <a:ext cx="84582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 latinLnBrk="1"/>
            <a:r>
              <a:rPr lang="en-US" altLang="ko-KR" sz="2400" spc="15" dirty="0">
                <a:solidFill>
                  <a:srgbClr val="665653"/>
                </a:solidFill>
                <a:latin typeface="Source Han Sans KR Normal Bold" panose="020B0600000101010101" charset="-127"/>
                <a:ea typeface="Source Han Sans KR Normal Bold" panose="020B0600000101010101" charset="-127"/>
              </a:rPr>
              <a:t>IT </a:t>
            </a:r>
            <a:r>
              <a:rPr lang="ko-KR" altLang="en-US" sz="2400" spc="15" dirty="0">
                <a:solidFill>
                  <a:srgbClr val="665653"/>
                </a:solidFill>
                <a:latin typeface="Source Han Sans KR Normal Bold" panose="020B0600000101010101" charset="-127"/>
                <a:ea typeface="Source Han Sans KR Normal Bold" panose="020B0600000101010101" charset="-127"/>
              </a:rPr>
              <a:t>융합 기술이 </a:t>
            </a:r>
            <a:r>
              <a:rPr lang="ko-KR" altLang="en-US" sz="2400" spc="15" dirty="0" smtClean="0">
                <a:solidFill>
                  <a:srgbClr val="665653"/>
                </a:solidFill>
                <a:latin typeface="Source Han Sans KR Normal Bold" panose="020B0600000101010101" charset="-127"/>
                <a:ea typeface="Source Han Sans KR Normal Bold" panose="020B0600000101010101" charset="-127"/>
              </a:rPr>
              <a:t>발전</a:t>
            </a:r>
            <a:endParaRPr lang="en-US" altLang="ko-KR" sz="2400" spc="15" dirty="0" smtClean="0">
              <a:solidFill>
                <a:srgbClr val="665653"/>
              </a:solidFill>
              <a:latin typeface="Source Han Sans KR Normal Bold" panose="020B0600000101010101" charset="-127"/>
              <a:ea typeface="Source Han Sans KR Normal Bold" panose="020B0600000101010101" charset="-127"/>
            </a:endParaRPr>
          </a:p>
          <a:p>
            <a:pPr fontAlgn="base" latinLnBrk="1"/>
            <a:r>
              <a:rPr lang="ko-KR" altLang="en-US" sz="2400" spc="15" dirty="0" smtClean="0">
                <a:solidFill>
                  <a:srgbClr val="665653"/>
                </a:solidFill>
                <a:latin typeface="Source Han Sans KR Normal Bold" panose="020B0600000101010101" charset="-127"/>
                <a:ea typeface="Source Han Sans KR Normal Bold" panose="020B0600000101010101" charset="-127"/>
              </a:rPr>
              <a:t>안전성</a:t>
            </a:r>
            <a:r>
              <a:rPr lang="en-US" altLang="ko-KR" sz="2400" spc="15" dirty="0">
                <a:solidFill>
                  <a:srgbClr val="665653"/>
                </a:solidFill>
                <a:latin typeface="Source Han Sans KR Normal Bold" panose="020B0600000101010101" charset="-127"/>
                <a:ea typeface="Source Han Sans KR Normal Bold" panose="020B0600000101010101" charset="-127"/>
              </a:rPr>
              <a:t>, </a:t>
            </a:r>
            <a:r>
              <a:rPr lang="ko-KR" altLang="en-US" sz="2400" spc="15" dirty="0">
                <a:solidFill>
                  <a:srgbClr val="665653"/>
                </a:solidFill>
                <a:latin typeface="Source Han Sans KR Normal Bold" panose="020B0600000101010101" charset="-127"/>
                <a:ea typeface="Source Han Sans KR Normal Bold" panose="020B0600000101010101" charset="-127"/>
              </a:rPr>
              <a:t>편의성에 대한 소비자의 기대가 </a:t>
            </a:r>
            <a:r>
              <a:rPr lang="ko-KR" altLang="en-US" sz="2400" spc="15" dirty="0" smtClean="0">
                <a:solidFill>
                  <a:srgbClr val="665653"/>
                </a:solidFill>
                <a:latin typeface="Source Han Sans KR Normal Bold" panose="020B0600000101010101" charset="-127"/>
                <a:ea typeface="Source Han Sans KR Normal Bold" panose="020B0600000101010101" charset="-127"/>
              </a:rPr>
              <a:t>높아짐</a:t>
            </a:r>
            <a:endParaRPr lang="en-US" altLang="ko-KR" sz="2400" spc="15" dirty="0" smtClean="0">
              <a:solidFill>
                <a:srgbClr val="665653"/>
              </a:solidFill>
              <a:latin typeface="Source Han Sans KR Normal Bold" panose="020B0600000101010101" charset="-127"/>
              <a:ea typeface="Source Han Sans KR Normal Bold" panose="020B0600000101010101" charset="-127"/>
            </a:endParaRPr>
          </a:p>
          <a:p>
            <a:pPr fontAlgn="base" latinLnBrk="1">
              <a:lnSpc>
                <a:spcPct val="150000"/>
              </a:lnSpc>
            </a:pPr>
            <a:r>
              <a:rPr lang="ko-KR" altLang="en-US" sz="2400" spc="15" dirty="0" smtClean="0">
                <a:solidFill>
                  <a:srgbClr val="665653"/>
                </a:solidFill>
                <a:latin typeface="Source Han Sans KR Normal Bold" panose="020B0600000101010101" charset="-127"/>
                <a:ea typeface="Source Han Sans KR Normal Bold" panose="020B0600000101010101" charset="-127"/>
              </a:rPr>
              <a:t>  → </a:t>
            </a:r>
            <a:r>
              <a:rPr lang="ko-KR" altLang="en-US" sz="2400" spc="15" dirty="0" err="1" smtClean="0">
                <a:solidFill>
                  <a:srgbClr val="665653"/>
                </a:solidFill>
                <a:latin typeface="Source Han Sans KR Normal Bold" panose="020B0600000101010101" charset="-127"/>
                <a:ea typeface="Source Han Sans KR Normal Bold" panose="020B0600000101010101" charset="-127"/>
              </a:rPr>
              <a:t>스마트카</a:t>
            </a:r>
            <a:r>
              <a:rPr lang="en-US" altLang="ko-KR" sz="2400" spc="15" dirty="0">
                <a:solidFill>
                  <a:srgbClr val="665653"/>
                </a:solidFill>
                <a:latin typeface="Source Han Sans KR Normal Bold" panose="020B0600000101010101" charset="-127"/>
                <a:ea typeface="Source Han Sans KR Normal Bold" panose="020B0600000101010101" charset="-127"/>
              </a:rPr>
              <a:t>, </a:t>
            </a:r>
            <a:r>
              <a:rPr lang="ko-KR" altLang="en-US" sz="2400" spc="15" dirty="0">
                <a:solidFill>
                  <a:srgbClr val="665653"/>
                </a:solidFill>
                <a:latin typeface="Source Han Sans KR Normal Bold" panose="020B0600000101010101" charset="-127"/>
                <a:ea typeface="Source Han Sans KR Normal Bold" panose="020B0600000101010101" charset="-127"/>
              </a:rPr>
              <a:t>자율주행 자동차 등 차량 시스템의</a:t>
            </a:r>
            <a:r>
              <a:rPr lang="ko-KR" altLang="en-US" sz="3200" b="1" spc="15" dirty="0">
                <a:solidFill>
                  <a:srgbClr val="665653"/>
                </a:solidFill>
                <a:latin typeface="Source Han Sans KR Normal Bold" panose="020B0600000101010101" charset="-127"/>
                <a:ea typeface="Source Han Sans KR Normal Bold" panose="020B0600000101010101" charset="-127"/>
              </a:rPr>
              <a:t> </a:t>
            </a:r>
            <a:r>
              <a:rPr lang="ko-KR" altLang="en-US" sz="4000" b="1" spc="15" dirty="0" smtClean="0">
                <a:solidFill>
                  <a:srgbClr val="665653"/>
                </a:solidFill>
                <a:latin typeface="Source Han Sans KR Normal Bold" panose="020B0600000101010101" charset="-127"/>
                <a:ea typeface="Source Han Sans KR Normal Bold" panose="020B0600000101010101" charset="-127"/>
              </a:rPr>
              <a:t>지능화</a:t>
            </a:r>
            <a:endParaRPr lang="ko-KR" altLang="en-US" sz="3200" spc="15" dirty="0">
              <a:solidFill>
                <a:srgbClr val="665653"/>
              </a:solidFill>
              <a:latin typeface="Source Han Sans KR Normal Bold" panose="020B0600000101010101" charset="-127"/>
              <a:ea typeface="Source Han Sans KR Normal Bold" panose="020B0600000101010101" charset="-127"/>
            </a:endParaRPr>
          </a:p>
        </p:txBody>
      </p:sp>
      <p:pic>
        <p:nvPicPr>
          <p:cNvPr id="5121" name="_x392135200" descr="EMB00007e50021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640039"/>
            <a:ext cx="8419225" cy="5939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1103541" y="1848615"/>
            <a:ext cx="41542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15" dirty="0">
                <a:solidFill>
                  <a:srgbClr val="665653"/>
                </a:solidFill>
                <a:latin typeface="Source Han Sans KR Medium" panose="020B0600000101010101" charset="-127"/>
                <a:ea typeface="Source Han Sans KR Medium" panose="020B0600000101010101" charset="-127"/>
              </a:rPr>
              <a:t>2) </a:t>
            </a:r>
            <a:r>
              <a:rPr lang="ko-KR" altLang="en-US" sz="2400" spc="15" dirty="0">
                <a:solidFill>
                  <a:srgbClr val="665653"/>
                </a:solidFill>
                <a:latin typeface="Source Han Sans KR Medium" panose="020B0600000101010101" charset="-127"/>
                <a:ea typeface="Source Han Sans KR Medium" panose="020B0600000101010101" charset="-127"/>
              </a:rPr>
              <a:t>자동차 업계의 혁신 트렌드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490364" y="4985552"/>
            <a:ext cx="734983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 latinLnBrk="1"/>
            <a:r>
              <a:rPr lang="ko-KR" altLang="en-US" sz="2400" spc="15" dirty="0">
                <a:solidFill>
                  <a:srgbClr val="665653"/>
                </a:solidFill>
                <a:latin typeface="Source Han Sans KR Normal Bold" panose="020B0600000101010101" charset="-127"/>
                <a:ea typeface="Source Han Sans KR Normal Bold" panose="020B0600000101010101" charset="-127"/>
              </a:rPr>
              <a:t>휘발유</a:t>
            </a:r>
            <a:r>
              <a:rPr lang="en-US" altLang="ko-KR" sz="2400" spc="15" dirty="0">
                <a:solidFill>
                  <a:srgbClr val="665653"/>
                </a:solidFill>
                <a:latin typeface="Source Han Sans KR Normal Bold" panose="020B0600000101010101" charset="-127"/>
                <a:ea typeface="Source Han Sans KR Normal Bold" panose="020B0600000101010101" charset="-127"/>
              </a:rPr>
              <a:t>, </a:t>
            </a:r>
            <a:r>
              <a:rPr lang="ko-KR" altLang="en-US" sz="2400" spc="15" dirty="0">
                <a:solidFill>
                  <a:srgbClr val="665653"/>
                </a:solidFill>
                <a:latin typeface="Source Han Sans KR Normal Bold" panose="020B0600000101010101" charset="-127"/>
                <a:ea typeface="Source Han Sans KR Normal Bold" panose="020B0600000101010101" charset="-127"/>
              </a:rPr>
              <a:t>경유를 연료로 사용하는 내연기관 </a:t>
            </a:r>
            <a:r>
              <a:rPr lang="ko-KR" altLang="en-US" sz="2400" spc="15" dirty="0" err="1">
                <a:solidFill>
                  <a:srgbClr val="665653"/>
                </a:solidFill>
                <a:latin typeface="Source Han Sans KR Normal Bold" panose="020B0600000101010101" charset="-127"/>
                <a:ea typeface="Source Han Sans KR Normal Bold" panose="020B0600000101010101" charset="-127"/>
              </a:rPr>
              <a:t>엔진차에서</a:t>
            </a:r>
            <a:r>
              <a:rPr lang="ko-KR" altLang="en-US" sz="2400" spc="15" dirty="0">
                <a:solidFill>
                  <a:srgbClr val="665653"/>
                </a:solidFill>
                <a:latin typeface="Source Han Sans KR Normal Bold" panose="020B0600000101010101" charset="-127"/>
                <a:ea typeface="Source Han Sans KR Normal Bold" panose="020B0600000101010101" charset="-127"/>
              </a:rPr>
              <a:t> </a:t>
            </a:r>
            <a:endParaRPr lang="en-US" altLang="ko-KR" sz="2400" spc="15" dirty="0" smtClean="0">
              <a:solidFill>
                <a:srgbClr val="665653"/>
              </a:solidFill>
              <a:latin typeface="Source Han Sans KR Normal Bold" panose="020B0600000101010101" charset="-127"/>
              <a:ea typeface="Source Han Sans KR Normal Bold" panose="020B0600000101010101" charset="-127"/>
            </a:endParaRPr>
          </a:p>
          <a:p>
            <a:pPr fontAlgn="base" latinLnBrk="1">
              <a:lnSpc>
                <a:spcPct val="150000"/>
              </a:lnSpc>
            </a:pPr>
            <a:r>
              <a:rPr lang="ko-KR" altLang="en-US" sz="2400" spc="15" dirty="0">
                <a:solidFill>
                  <a:srgbClr val="665653"/>
                </a:solidFill>
                <a:latin typeface="Source Han Sans KR Normal Bold" panose="020B0600000101010101" charset="-127"/>
                <a:ea typeface="Source Han Sans KR Normal Bold" panose="020B0600000101010101" charset="-127"/>
              </a:rPr>
              <a:t> </a:t>
            </a:r>
            <a:r>
              <a:rPr lang="ko-KR" altLang="en-US" sz="2400" spc="15" dirty="0" smtClean="0">
                <a:solidFill>
                  <a:srgbClr val="665653"/>
                </a:solidFill>
                <a:latin typeface="Source Han Sans KR Normal Bold" panose="020B0600000101010101" charset="-127"/>
                <a:ea typeface="Source Han Sans KR Normal Bold" panose="020B0600000101010101" charset="-127"/>
              </a:rPr>
              <a:t> → 전기 </a:t>
            </a:r>
            <a:r>
              <a:rPr lang="ko-KR" altLang="en-US" sz="2400" spc="15" dirty="0">
                <a:solidFill>
                  <a:srgbClr val="665653"/>
                </a:solidFill>
                <a:latin typeface="Source Han Sans KR Normal Bold" panose="020B0600000101010101" charset="-127"/>
                <a:ea typeface="Source Han Sans KR Normal Bold" panose="020B0600000101010101" charset="-127"/>
              </a:rPr>
              <a:t>배터리와 모터로 구동되는 동력원의 </a:t>
            </a:r>
            <a:r>
              <a:rPr lang="ko-KR" altLang="en-US" sz="4000" b="1" spc="15" dirty="0" err="1" smtClean="0">
                <a:solidFill>
                  <a:srgbClr val="665653"/>
                </a:solidFill>
                <a:latin typeface="Source Han Sans KR Normal Bold" panose="020B0600000101010101" charset="-127"/>
                <a:ea typeface="Source Han Sans KR Normal Bold" panose="020B0600000101010101" charset="-127"/>
              </a:rPr>
              <a:t>전기화</a:t>
            </a:r>
            <a:endParaRPr lang="ko-KR" altLang="en-US" sz="3200" spc="15" dirty="0">
              <a:solidFill>
                <a:srgbClr val="665653"/>
              </a:solidFill>
              <a:latin typeface="Source Han Sans KR Normal Bold" panose="020B0600000101010101" charset="-127"/>
              <a:ea typeface="Source Han Sans KR Normal Bold" panose="020B0600000101010101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480013" y="8151793"/>
            <a:ext cx="84582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 latinLnBrk="1"/>
            <a:r>
              <a:rPr lang="ko-KR" altLang="en-US" sz="2400" spc="15" dirty="0">
                <a:solidFill>
                  <a:srgbClr val="665653"/>
                </a:solidFill>
                <a:latin typeface="Source Han Sans KR Normal Bold" panose="020B0600000101010101" charset="-127"/>
                <a:ea typeface="Source Han Sans KR Normal Bold" panose="020B0600000101010101" charset="-127"/>
              </a:rPr>
              <a:t>주요 선진국 정부들이 차량 </a:t>
            </a:r>
            <a:r>
              <a:rPr lang="ko-KR" altLang="en-US" sz="2400" spc="15" dirty="0" err="1">
                <a:solidFill>
                  <a:srgbClr val="665653"/>
                </a:solidFill>
                <a:latin typeface="Source Han Sans KR Normal Bold" panose="020B0600000101010101" charset="-127"/>
                <a:ea typeface="Source Han Sans KR Normal Bold" panose="020B0600000101010101" charset="-127"/>
              </a:rPr>
              <a:t>연비규제를</a:t>
            </a:r>
            <a:r>
              <a:rPr lang="ko-KR" altLang="en-US" sz="2400" spc="15" dirty="0">
                <a:solidFill>
                  <a:srgbClr val="665653"/>
                </a:solidFill>
                <a:latin typeface="Source Han Sans KR Normal Bold" panose="020B0600000101010101" charset="-127"/>
                <a:ea typeface="Source Han Sans KR Normal Bold" panose="020B0600000101010101" charset="-127"/>
              </a:rPr>
              <a:t> </a:t>
            </a:r>
            <a:r>
              <a:rPr lang="ko-KR" altLang="en-US" sz="2400" spc="15" dirty="0" smtClean="0">
                <a:solidFill>
                  <a:srgbClr val="665653"/>
                </a:solidFill>
                <a:latin typeface="Source Han Sans KR Normal Bold" panose="020B0600000101010101" charset="-127"/>
                <a:ea typeface="Source Han Sans KR Normal Bold" panose="020B0600000101010101" charset="-127"/>
              </a:rPr>
              <a:t>강화함</a:t>
            </a:r>
            <a:endParaRPr lang="en-US" altLang="ko-KR" sz="2400" spc="15" dirty="0">
              <a:solidFill>
                <a:srgbClr val="665653"/>
              </a:solidFill>
              <a:latin typeface="Source Han Sans KR Normal Bold" panose="020B0600000101010101" charset="-127"/>
              <a:ea typeface="Source Han Sans KR Normal Bold" panose="020B0600000101010101" charset="-127"/>
            </a:endParaRPr>
          </a:p>
          <a:p>
            <a:pPr fontAlgn="base" latinLnBrk="1">
              <a:lnSpc>
                <a:spcPct val="150000"/>
              </a:lnSpc>
            </a:pPr>
            <a:r>
              <a:rPr lang="ko-KR" altLang="en-US" sz="2400" spc="15" dirty="0" smtClean="0">
                <a:solidFill>
                  <a:srgbClr val="665653"/>
                </a:solidFill>
                <a:latin typeface="Source Han Sans KR Normal Bold" panose="020B0600000101010101" charset="-127"/>
                <a:ea typeface="Source Han Sans KR Normal Bold" panose="020B0600000101010101" charset="-127"/>
              </a:rPr>
              <a:t>  →  </a:t>
            </a:r>
            <a:r>
              <a:rPr lang="ko-KR" altLang="en-US" sz="2400" spc="15" dirty="0">
                <a:solidFill>
                  <a:srgbClr val="665653"/>
                </a:solidFill>
                <a:latin typeface="Source Han Sans KR Normal Bold" panose="020B0600000101010101" charset="-127"/>
                <a:ea typeface="Source Han Sans KR Normal Bold" panose="020B0600000101010101" charset="-127"/>
              </a:rPr>
              <a:t>차체의 </a:t>
            </a:r>
            <a:r>
              <a:rPr lang="ko-KR" altLang="en-US" sz="4000" b="1" spc="15" dirty="0">
                <a:solidFill>
                  <a:srgbClr val="665653"/>
                </a:solidFill>
                <a:latin typeface="Source Han Sans KR Normal Bold" panose="020B0600000101010101" charset="-127"/>
                <a:ea typeface="Source Han Sans KR Normal Bold" panose="020B0600000101010101" charset="-127"/>
              </a:rPr>
              <a:t>경량화</a:t>
            </a:r>
            <a:r>
              <a:rPr lang="ko-KR" altLang="en-US" sz="2400" spc="15" dirty="0">
                <a:solidFill>
                  <a:srgbClr val="665653"/>
                </a:solidFill>
                <a:latin typeface="Source Han Sans KR Normal Bold" panose="020B0600000101010101" charset="-127"/>
                <a:ea typeface="Source Han Sans KR Normal Bold" panose="020B0600000101010101" charset="-127"/>
              </a:rPr>
              <a:t>가 선택이 아닌 필수적 과제로 대두</a:t>
            </a:r>
          </a:p>
        </p:txBody>
      </p:sp>
      <p:sp>
        <p:nvSpPr>
          <p:cNvPr id="14" name="AutoShape 20"/>
          <p:cNvSpPr/>
          <p:nvPr/>
        </p:nvSpPr>
        <p:spPr>
          <a:xfrm>
            <a:off x="9601200" y="4762500"/>
            <a:ext cx="4288062" cy="0"/>
          </a:xfrm>
          <a:prstGeom prst="line">
            <a:avLst/>
          </a:prstGeom>
          <a:ln w="28575" cap="flat">
            <a:solidFill>
              <a:srgbClr val="AB969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AutoShape 20"/>
          <p:cNvSpPr/>
          <p:nvPr/>
        </p:nvSpPr>
        <p:spPr>
          <a:xfrm>
            <a:off x="9601200" y="7962900"/>
            <a:ext cx="4288062" cy="0"/>
          </a:xfrm>
          <a:prstGeom prst="line">
            <a:avLst/>
          </a:prstGeom>
          <a:ln w="28575" cap="flat">
            <a:solidFill>
              <a:srgbClr val="AB9696"/>
            </a:solidFill>
            <a:prstDash val="solid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76380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338</TotalTime>
  <Words>833</Words>
  <Application>Microsoft Office PowerPoint</Application>
  <PresentationFormat>사용자 지정</PresentationFormat>
  <Paragraphs>197</Paragraphs>
  <Slides>22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14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37" baseType="lpstr">
      <vt:lpstr>Audi Type</vt:lpstr>
      <vt:lpstr>NanumGothic</vt:lpstr>
      <vt:lpstr>맑은 고딕</vt:lpstr>
      <vt:lpstr>Wingdings</vt:lpstr>
      <vt:lpstr>Nanum Myeongjo Regular Bold</vt:lpstr>
      <vt:lpstr>Calibri</vt:lpstr>
      <vt:lpstr>Crimson Roman Bold</vt:lpstr>
      <vt:lpstr>Arial</vt:lpstr>
      <vt:lpstr>Source Han Sans KR Medium</vt:lpstr>
      <vt:lpstr>Source Han Sans KR Normal</vt:lpstr>
      <vt:lpstr>경기천년제목 Bold</vt:lpstr>
      <vt:lpstr>Abyssinica SIL</vt:lpstr>
      <vt:lpstr>Noto Sans KR</vt:lpstr>
      <vt:lpstr>Source Han Sans KR Normal Bold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베이지색 테마의 사업계획서 프레젠테이션</dc:title>
  <dc:creator>i7C-80</dc:creator>
  <cp:lastModifiedBy>i7C-43</cp:lastModifiedBy>
  <cp:revision>53</cp:revision>
  <dcterms:created xsi:type="dcterms:W3CDTF">2006-08-16T00:00:00Z</dcterms:created>
  <dcterms:modified xsi:type="dcterms:W3CDTF">2022-09-29T01:45:30Z</dcterms:modified>
  <dc:identifier>DAFNeRzSFDM</dc:identifier>
</cp:coreProperties>
</file>